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7"/>
  </p:notesMasterIdLst>
  <p:sldIdLst>
    <p:sldId id="859" r:id="rId2"/>
    <p:sldId id="1164" r:id="rId3"/>
    <p:sldId id="1184" r:id="rId4"/>
    <p:sldId id="1191" r:id="rId5"/>
    <p:sldId id="1185" r:id="rId6"/>
    <p:sldId id="1192" r:id="rId7"/>
    <p:sldId id="1193" r:id="rId8"/>
    <p:sldId id="1194" r:id="rId9"/>
    <p:sldId id="1167" r:id="rId10"/>
    <p:sldId id="1179" r:id="rId11"/>
    <p:sldId id="1180" r:id="rId12"/>
    <p:sldId id="1195" r:id="rId13"/>
    <p:sldId id="1198" r:id="rId14"/>
    <p:sldId id="1171" r:id="rId15"/>
    <p:sldId id="1199" r:id="rId16"/>
    <p:sldId id="1176" r:id="rId17"/>
    <p:sldId id="1200" r:id="rId18"/>
    <p:sldId id="1177" r:id="rId19"/>
    <p:sldId id="1189" r:id="rId20"/>
    <p:sldId id="1190" r:id="rId21"/>
    <p:sldId id="1201" r:id="rId22"/>
    <p:sldId id="1173" r:id="rId23"/>
    <p:sldId id="1174" r:id="rId24"/>
    <p:sldId id="1202" r:id="rId25"/>
    <p:sldId id="1175" r:id="rId26"/>
    <p:sldId id="1203" r:id="rId27"/>
    <p:sldId id="1204" r:id="rId28"/>
    <p:sldId id="1208" r:id="rId29"/>
    <p:sldId id="1205" r:id="rId30"/>
    <p:sldId id="1206" r:id="rId31"/>
    <p:sldId id="1210" r:id="rId32"/>
    <p:sldId id="1207" r:id="rId33"/>
    <p:sldId id="1211" r:id="rId34"/>
    <p:sldId id="1209" r:id="rId35"/>
    <p:sldId id="1212" r:id="rId36"/>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2025/9/29</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高中地理 必修 第二册 </a:t>
            </a:r>
            <a:r>
              <a:rPr lang="en-US" altLang="zh-CN" sz="2000" dirty="0"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2025/9/29</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9.png"/><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1.png"/><Relationship Id="rId1" Type="http://schemas.openxmlformats.org/officeDocument/2006/relationships/slideLayout" Target="../slideLayouts/slideLayout1.xml"/><Relationship Id="rId6" Type="http://schemas.openxmlformats.org/officeDocument/2006/relationships/image" Target="../media/image22.png"/><Relationship Id="rId5" Type="http://schemas.openxmlformats.org/officeDocument/2006/relationships/image" Target="../media/image28.png"/><Relationship Id="rId4" Type="http://schemas.openxmlformats.org/officeDocument/2006/relationships/image" Target="../media/image27.png"/></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9.png"/><Relationship Id="rId1" Type="http://schemas.openxmlformats.org/officeDocument/2006/relationships/slideLayout" Target="../slideLayouts/slideLayout1.xml"/><Relationship Id="rId5" Type="http://schemas.openxmlformats.org/officeDocument/2006/relationships/image" Target="../media/image22.png"/><Relationship Id="rId4" Type="http://schemas.openxmlformats.org/officeDocument/2006/relationships/image" Target="../media/image28.png"/></Relationships>
</file>

<file path=ppt/slides/_rels/slide2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 Id="rId4" Type="http://schemas.openxmlformats.org/officeDocument/2006/relationships/image" Target="../media/image31.png"/></Relationships>
</file>

<file path=ppt/slides/_rels/slide3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21.png"/><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3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21.png"/><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第三章   产业区位因素</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第一节　农业区位因素及其变化</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）科学技术的进</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步</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kd195.jpg" descr="id:2147491730;FounderCES"/>
          <p:cNvPicPr/>
          <p:nvPr/>
        </p:nvPicPr>
        <p:blipFill>
          <a:blip r:embed="rId2"/>
          <a:stretch>
            <a:fillRect/>
          </a:stretch>
        </p:blipFill>
        <p:spPr>
          <a:xfrm>
            <a:off x="2638822" y="1412776"/>
            <a:ext cx="6192688" cy="1926485"/>
          </a:xfrm>
          <a:prstGeom prst="rect">
            <a:avLst/>
          </a:prstGeom>
        </p:spPr>
      </p:pic>
    </p:spTree>
    <p:extLst>
      <p:ext uri="{BB962C8B-B14F-4D97-AF65-F5344CB8AC3E}">
        <p14:creationId xmlns:p14="http://schemas.microsoft.com/office/powerpoint/2010/main" val="18616850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）交通运输条件的改善和农产品保鲜、冷藏等技术的改</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kd196.jpg" descr="id:2147491737;FounderCES"/>
          <p:cNvPicPr/>
          <p:nvPr/>
        </p:nvPicPr>
        <p:blipFill>
          <a:blip r:embed="rId2"/>
          <a:stretch>
            <a:fillRect/>
          </a:stretch>
        </p:blipFill>
        <p:spPr>
          <a:xfrm>
            <a:off x="2782838" y="1556792"/>
            <a:ext cx="6007694" cy="2664296"/>
          </a:xfrm>
          <a:prstGeom prst="rect">
            <a:avLst/>
          </a:prstGeom>
        </p:spPr>
      </p:pic>
    </p:spTree>
    <p:extLst>
      <p:ext uri="{BB962C8B-B14F-4D97-AF65-F5344CB8AC3E}">
        <p14:creationId xmlns:p14="http://schemas.microsoft.com/office/powerpoint/2010/main" val="31300455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经济发展带动农业区位的各人文因素变</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化</a:t>
            </a:r>
            <a:endPar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3" name="xb55.jpg" descr="id:2147491744;FounderCES"/>
          <p:cNvPicPr/>
          <p:nvPr/>
        </p:nvPicPr>
        <p:blipFill>
          <a:blip r:embed="rId2"/>
          <a:stretch>
            <a:fillRect/>
          </a:stretch>
        </p:blipFill>
        <p:spPr>
          <a:xfrm>
            <a:off x="2998862" y="1484783"/>
            <a:ext cx="5400600" cy="5020791"/>
          </a:xfrm>
          <a:prstGeom prst="rect">
            <a:avLst/>
          </a:prstGeom>
        </p:spPr>
      </p:pic>
    </p:spTree>
    <p:extLst>
      <p:ext uri="{BB962C8B-B14F-4D97-AF65-F5344CB8AC3E}">
        <p14:creationId xmlns:p14="http://schemas.microsoft.com/office/powerpoint/2010/main" val="39681305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35200" y="890136"/>
            <a:ext cx="11511502" cy="5203160"/>
          </a:xfrm>
          <a:prstGeom prst="rect">
            <a:avLst/>
          </a:prstGeom>
        </p:spPr>
      </p:pic>
      <p:sp>
        <p:nvSpPr>
          <p:cNvPr id="4" name="内容占位符 1"/>
          <p:cNvSpPr txBox="1">
            <a:spLocks/>
          </p:cNvSpPr>
          <p:nvPr/>
        </p:nvSpPr>
        <p:spPr bwMode="auto">
          <a:xfrm>
            <a:off x="360854" y="890136"/>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位因素的发展变化对农业生产的影响</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3740">
              <a:spcAft>
                <a:spcPts val="0"/>
              </a:spcAft>
              <a:tabLst>
                <a:tab pos="6031230"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社会经济、科技等条件在不断变化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其主要通过对地形、光热、土壤的改造或对市场、交通运输等因素的影响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间接影响农业发展。具体分析如下所示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归纳.eps" descr="id:2147488022;FounderCES"/>
          <p:cNvPicPr/>
          <p:nvPr/>
        </p:nvPicPr>
        <p:blipFill>
          <a:blip r:embed="rId3"/>
          <a:stretch>
            <a:fillRect/>
          </a:stretch>
        </p:blipFill>
        <p:spPr>
          <a:xfrm>
            <a:off x="378106" y="1007717"/>
            <a:ext cx="1845920" cy="409561"/>
          </a:xfrm>
          <a:prstGeom prst="rect">
            <a:avLst/>
          </a:prstGeom>
        </p:spPr>
      </p:pic>
      <p:pic>
        <p:nvPicPr>
          <p:cNvPr id="6" name="XB56.eps" descr="id:2147491758;FounderCES"/>
          <p:cNvPicPr/>
          <p:nvPr/>
        </p:nvPicPr>
        <p:blipFill>
          <a:blip r:embed="rId4"/>
          <a:stretch>
            <a:fillRect/>
          </a:stretch>
        </p:blipFill>
        <p:spPr>
          <a:xfrm>
            <a:off x="3934966" y="2625893"/>
            <a:ext cx="3778608" cy="3323387"/>
          </a:xfrm>
          <a:prstGeom prst="rect">
            <a:avLst/>
          </a:prstGeom>
        </p:spPr>
      </p:pic>
    </p:spTree>
    <p:extLst>
      <p:ext uri="{BB962C8B-B14F-4D97-AF65-F5344CB8AC3E}">
        <p14:creationId xmlns:p14="http://schemas.microsoft.com/office/powerpoint/2010/main" val="16383116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疑难破.eps" descr="id:2147488045;FounderCES"/>
          <p:cNvPicPr/>
          <p:nvPr/>
        </p:nvPicPr>
        <p:blipFill>
          <a:blip r:embed="rId2"/>
          <a:stretch>
            <a:fillRect/>
          </a:stretch>
        </p:blipFill>
        <p:spPr>
          <a:xfrm>
            <a:off x="2970689" y="764704"/>
            <a:ext cx="6249035" cy="539750"/>
          </a:xfrm>
          <a:prstGeom prst="rect">
            <a:avLst/>
          </a:prstGeom>
        </p:spPr>
      </p:pic>
      <p:pic>
        <p:nvPicPr>
          <p:cNvPr id="6" name="25疑难点1.eps" descr="id:2147490399;FounderCES"/>
          <p:cNvPicPr/>
          <p:nvPr/>
        </p:nvPicPr>
        <p:blipFill>
          <a:blip r:embed="rId3"/>
          <a:stretch>
            <a:fillRect/>
          </a:stretch>
        </p:blipFill>
        <p:spPr>
          <a:xfrm>
            <a:off x="397581" y="1538362"/>
            <a:ext cx="1413872" cy="424025"/>
          </a:xfrm>
          <a:prstGeom prst="rect">
            <a:avLst/>
          </a:prstGeom>
        </p:spPr>
      </p:pic>
      <p:sp>
        <p:nvSpPr>
          <p:cNvPr id="7" name="内容占位符 1"/>
          <p:cNvSpPr txBox="1">
            <a:spLocks/>
          </p:cNvSpPr>
          <p:nvPr/>
        </p:nvSpPr>
        <p:spPr bwMode="auto">
          <a:xfrm>
            <a:off x="360854" y="1414517"/>
            <a:ext cx="1148584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03123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农</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业主导区位因素的判断方法</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看农业生产的类型</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如城郊农业、观光农业、乳畜业等是面向市场的农业生产，主导因素为市场。</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看作物种类及生长特性</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不同的作物适宜在不同的自然条件下生长。例如，天然橡胶为热带作物，苹果为暖温带作物，甜菜为中温带作物，它们的主导因素为气候（热量）；茶树适宜在酸性土壤地区生长，主导因素为土壤</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99321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看农业生产特色</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如沙漠地区的绿洲农业主导因素为水源，青藏高原的河谷农业主导因素为热量，横断山区的立体农业主导因素为地形等。</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看优势因素或限制性因素</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如海南岛地处热带，热量资源丰富是突出优势，热量是其发展热带经济作物的主导因素。再如我国西北干旱、半干旱地区，水源是农业发展的最大限制性因素，水源也就成为当地发展灌溉农业的主导因素</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797266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a:spLocks noGrp="1"/>
          </p:cNvSpPr>
          <p:nvPr>
            <p:ph idx="1"/>
          </p:nvPr>
        </p:nvSpPr>
        <p:spPr>
          <a:xfrm>
            <a:off x="360854" y="746120"/>
            <a:ext cx="11485848" cy="3416320"/>
          </a:xfrm>
        </p:spPr>
        <p:txBody>
          <a:bodyPr/>
          <a:lstStyle/>
          <a:p>
            <a:pPr hangingPunct="0">
              <a:spcAft>
                <a:spcPts val="0"/>
              </a:spcAft>
              <a:tabLst>
                <a:tab pos="6031230"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世纪</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甲国实施</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小麦自给</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计划</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大规模种植小麦。</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2016</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该国政府宣布全国禁止小麦种植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国内小麦全部依靠进口。下图为该国大规模种植小麦分布图。</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据此完成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题。</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限制该国小麦种植的主要自然因素是（　　）</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热量</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光照</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水源</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地形</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XXB9.eps" descr="id:2147491786;FounderCES"/>
          <p:cNvPicPr/>
          <p:nvPr/>
        </p:nvPicPr>
        <p:blipFill>
          <a:blip r:embed="rId2"/>
          <a:stretch>
            <a:fillRect/>
          </a:stretch>
        </p:blipFill>
        <p:spPr>
          <a:xfrm>
            <a:off x="7823398" y="2060848"/>
            <a:ext cx="3721816" cy="2808312"/>
          </a:xfrm>
          <a:prstGeom prst="rect">
            <a:avLst/>
          </a:prstGeom>
        </p:spPr>
      </p:pic>
      <p:sp>
        <p:nvSpPr>
          <p:cNvPr id="8" name="内容占位符 1"/>
          <p:cNvSpPr txBox="1">
            <a:spLocks/>
          </p:cNvSpPr>
          <p:nvPr/>
        </p:nvSpPr>
        <p:spPr bwMode="auto">
          <a:xfrm>
            <a:off x="360854" y="4149080"/>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p>
        </p:txBody>
      </p:sp>
      <p:pic>
        <p:nvPicPr>
          <p:cNvPr id="9" name="24答案.eps" descr="id:2147488080;FounderCES"/>
          <p:cNvPicPr/>
          <p:nvPr/>
        </p:nvPicPr>
        <p:blipFill>
          <a:blip r:embed="rId3"/>
          <a:stretch>
            <a:fillRect/>
          </a:stretch>
        </p:blipFill>
        <p:spPr>
          <a:xfrm>
            <a:off x="360854" y="4328417"/>
            <a:ext cx="807720" cy="287655"/>
          </a:xfrm>
          <a:prstGeom prst="rect">
            <a:avLst/>
          </a:prstGeom>
        </p:spPr>
      </p:pic>
      <p:pic>
        <p:nvPicPr>
          <p:cNvPr id="11" name="破疑典例1.eps" descr="id:2147492063;FounderCES"/>
          <p:cNvPicPr/>
          <p:nvPr/>
        </p:nvPicPr>
        <p:blipFill>
          <a:blip r:embed="rId4"/>
          <a:stretch>
            <a:fillRect/>
          </a:stretch>
        </p:blipFill>
        <p:spPr>
          <a:xfrm>
            <a:off x="386732" y="917346"/>
            <a:ext cx="1706936" cy="370265"/>
          </a:xfrm>
          <a:prstGeom prst="rect">
            <a:avLst/>
          </a:prstGeom>
        </p:spPr>
      </p:pic>
    </p:spTree>
    <p:extLst>
      <p:ext uri="{BB962C8B-B14F-4D97-AF65-F5344CB8AC3E}">
        <p14:creationId xmlns:p14="http://schemas.microsoft.com/office/powerpoint/2010/main" val="3174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2889706" y="925972"/>
            <a:ext cx="8956996" cy="360040"/>
          </a:xfrm>
          <a:prstGeom prst="rect">
            <a:avLst/>
          </a:prstGeom>
        </p:spPr>
      </p:pic>
      <p:pic>
        <p:nvPicPr>
          <p:cNvPr id="5" name="图片 4"/>
          <p:cNvPicPr>
            <a:picLocks noChangeAspect="1"/>
          </p:cNvPicPr>
          <p:nvPr/>
        </p:nvPicPr>
        <p:blipFill>
          <a:blip r:embed="rId2"/>
          <a:stretch>
            <a:fillRect/>
          </a:stretch>
        </p:blipFill>
        <p:spPr>
          <a:xfrm>
            <a:off x="432862" y="1465864"/>
            <a:ext cx="5014272" cy="360040"/>
          </a:xfrm>
          <a:prstGeom prst="rect">
            <a:avLst/>
          </a:prstGeom>
        </p:spPr>
      </p:pic>
      <p:sp>
        <p:nvSpPr>
          <p:cNvPr id="2" name="内容占位符 1"/>
          <p:cNvSpPr>
            <a:spLocks noGrp="1"/>
          </p:cNvSpPr>
          <p:nvPr>
            <p:ph idx="1"/>
          </p:nvPr>
        </p:nvSpPr>
        <p:spPr>
          <a:xfrm>
            <a:off x="360854" y="746120"/>
            <a:ext cx="11485848" cy="2862322"/>
          </a:xfrm>
        </p:spPr>
        <p:txBody>
          <a:bodyPr/>
          <a:lstStyle/>
          <a:p>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图可知，</a:t>
            </a:r>
            <a:r>
              <a:rPr lang="zh-CN" altLang="zh-CN" b="1">
                <a:latin typeface="Times New Roman" panose="02020603050405020304" pitchFamily="18" charset="0"/>
                <a:ea typeface="宋体" panose="02010600030101010101" pitchFamily="2" charset="-122"/>
                <a:cs typeface="Times New Roman" panose="02020603050405020304" pitchFamily="18" charset="0"/>
              </a:rPr>
              <a:t>甲国位于阿拉伯半岛，沙漠广布，降水稀少，水源短缺，水源成为限制该国小麦种植的主要自然因素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国纬度较低，热量充足，热量不是限制该国小麦种植的主要自然因素；该国降水少，晴天多，光照充足，光照不是限制该国小麦种植的主要自然因素；该国西部红海沿岸和东部均有平原分布，地形不是限制该国小麦种植的主要自然因素。</a:t>
            </a:r>
            <a:endParaRPr lang="zh-CN" altLang="en-US"/>
          </a:p>
        </p:txBody>
      </p:sp>
      <p:pic>
        <p:nvPicPr>
          <p:cNvPr id="3" name="24解析.eps" descr="id:2147491800;FounderCES"/>
          <p:cNvPicPr/>
          <p:nvPr/>
        </p:nvPicPr>
        <p:blipFill>
          <a:blip r:embed="rId3"/>
          <a:stretch>
            <a:fillRect/>
          </a:stretch>
        </p:blipFill>
        <p:spPr>
          <a:xfrm>
            <a:off x="518650" y="925972"/>
            <a:ext cx="806776" cy="288032"/>
          </a:xfrm>
          <a:prstGeom prst="rect">
            <a:avLst/>
          </a:prstGeom>
        </p:spPr>
      </p:pic>
      <p:pic>
        <p:nvPicPr>
          <p:cNvPr id="6" name="XXB9.eps" descr="id:2147491786;FounderCES"/>
          <p:cNvPicPr/>
          <p:nvPr/>
        </p:nvPicPr>
        <p:blipFill>
          <a:blip r:embed="rId4"/>
          <a:stretch>
            <a:fillRect/>
          </a:stretch>
        </p:blipFill>
        <p:spPr>
          <a:xfrm>
            <a:off x="4727053" y="3140968"/>
            <a:ext cx="4294403" cy="3240360"/>
          </a:xfrm>
          <a:prstGeom prst="rect">
            <a:avLst/>
          </a:prstGeom>
        </p:spPr>
      </p:pic>
    </p:spTree>
    <p:extLst>
      <p:ext uri="{BB962C8B-B14F-4D97-AF65-F5344CB8AC3E}">
        <p14:creationId xmlns:p14="http://schemas.microsoft.com/office/powerpoint/2010/main" val="241028641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影响该国小麦种植面积变化的主导因素是（　　）</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地形</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市场</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技术</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政策</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96041" y="3501008"/>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p>
        </p:txBody>
      </p:sp>
      <p:pic>
        <p:nvPicPr>
          <p:cNvPr id="4" name="24答案.eps" descr="id:2147488080;FounderCES"/>
          <p:cNvPicPr/>
          <p:nvPr/>
        </p:nvPicPr>
        <p:blipFill>
          <a:blip r:embed="rId2"/>
          <a:stretch>
            <a:fillRect/>
          </a:stretch>
        </p:blipFill>
        <p:spPr>
          <a:xfrm>
            <a:off x="360854" y="3695434"/>
            <a:ext cx="807720" cy="287655"/>
          </a:xfrm>
          <a:prstGeom prst="rect">
            <a:avLst/>
          </a:prstGeom>
        </p:spPr>
      </p:pic>
      <p:pic>
        <p:nvPicPr>
          <p:cNvPr id="5" name="XXB9.eps" descr="id:2147491786;FounderCES"/>
          <p:cNvPicPr/>
          <p:nvPr/>
        </p:nvPicPr>
        <p:blipFill>
          <a:blip r:embed="rId3"/>
          <a:stretch>
            <a:fillRect/>
          </a:stretch>
        </p:blipFill>
        <p:spPr>
          <a:xfrm>
            <a:off x="4530902" y="1466363"/>
            <a:ext cx="3364504" cy="2538701"/>
          </a:xfrm>
          <a:prstGeom prst="rect">
            <a:avLst/>
          </a:prstGeom>
        </p:spPr>
      </p:pic>
      <p:sp>
        <p:nvSpPr>
          <p:cNvPr id="6" name="内容占位符 1"/>
          <p:cNvSpPr txBox="1">
            <a:spLocks/>
          </p:cNvSpPr>
          <p:nvPr/>
        </p:nvSpPr>
        <p:spPr bwMode="auto">
          <a:xfrm>
            <a:off x="360854" y="4080975"/>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合材料信息可知，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年代，甲国实施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小麦自给</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计划，政府支持大规模种植小麦。</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2016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年起，该国政府宣布全国禁止小麦种植，政府限制小麦种植，因此影响该国小麦种植面积变化的主导因素是政策，而非地形、市场和技术。</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24解析.eps" descr="id:2147488087;FounderCES"/>
          <p:cNvPicPr/>
          <p:nvPr/>
        </p:nvPicPr>
        <p:blipFill>
          <a:blip r:embed="rId4"/>
          <a:stretch>
            <a:fillRect/>
          </a:stretch>
        </p:blipFill>
        <p:spPr>
          <a:xfrm>
            <a:off x="369480" y="4277564"/>
            <a:ext cx="807720" cy="287655"/>
          </a:xfrm>
          <a:prstGeom prst="rect">
            <a:avLst/>
          </a:prstGeom>
        </p:spPr>
      </p:pic>
    </p:spTree>
    <p:extLst>
      <p:ext uri="{BB962C8B-B14F-4D97-AF65-F5344CB8AC3E}">
        <p14:creationId xmlns:p14="http://schemas.microsoft.com/office/powerpoint/2010/main" val="301011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5疑难点2.eps" descr="id:2147490723;FounderCES"/>
          <p:cNvPicPr/>
          <p:nvPr/>
        </p:nvPicPr>
        <p:blipFill>
          <a:blip r:embed="rId2"/>
          <a:stretch>
            <a:fillRect/>
          </a:stretch>
        </p:blipFill>
        <p:spPr>
          <a:xfrm>
            <a:off x="478582" y="904576"/>
            <a:ext cx="1368152" cy="410314"/>
          </a:xfrm>
          <a:prstGeom prst="rect">
            <a:avLst/>
          </a:prstGeom>
        </p:spPr>
      </p:pic>
      <p:sp>
        <p:nvSpPr>
          <p:cNvPr id="4" name="内容占位符 1"/>
          <p:cNvSpPr>
            <a:spLocks noGrp="1"/>
          </p:cNvSpPr>
          <p:nvPr>
            <p:ph idx="1"/>
          </p:nvPr>
        </p:nvSpPr>
        <p:spPr>
          <a:xfrm>
            <a:off x="360854" y="746120"/>
            <a:ext cx="11485848" cy="3416320"/>
          </a:xfrm>
        </p:spPr>
        <p:txBody>
          <a:bodyPr/>
          <a:lstStyle/>
          <a:p>
            <a:pPr hangingPunct="0">
              <a:spcAft>
                <a:spcPts val="0"/>
              </a:spcAft>
              <a:tabLst>
                <a:tab pos="603123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农</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业区位合理选择的分析思路</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从宏观尺度对大范围地区进行农业布</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局</a:t>
            </a:r>
            <a:endParaRPr lang="en-US" altLang="zh-CN" sz="1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进行大范围地区区位分析时应抓住主导因素进行综合分析。一般来说，自然因素中的气候和地形，人文因素中的市场和交通运输，往往成为农业区位选择中的主导因素</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1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）考虑地形条件的影响</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xb58.jpg" descr="id:2147491814;FounderCES"/>
          <p:cNvPicPr/>
          <p:nvPr/>
        </p:nvPicPr>
        <p:blipFill>
          <a:blip r:embed="rId3"/>
          <a:stretch>
            <a:fillRect/>
          </a:stretch>
        </p:blipFill>
        <p:spPr>
          <a:xfrm>
            <a:off x="2875116" y="4149080"/>
            <a:ext cx="6676474" cy="2304256"/>
          </a:xfrm>
          <a:prstGeom prst="rect">
            <a:avLst/>
          </a:prstGeom>
        </p:spPr>
      </p:pic>
    </p:spTree>
    <p:extLst>
      <p:ext uri="{BB962C8B-B14F-4D97-AF65-F5344CB8AC3E}">
        <p14:creationId xmlns:p14="http://schemas.microsoft.com/office/powerpoint/2010/main" val="2212735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知识点1.eps" descr="id:2147487992;FounderCES"/>
          <p:cNvPicPr/>
          <p:nvPr/>
        </p:nvPicPr>
        <p:blipFill>
          <a:blip r:embed="rId2"/>
          <a:stretch>
            <a:fillRect/>
          </a:stretch>
        </p:blipFill>
        <p:spPr>
          <a:xfrm>
            <a:off x="360854" y="1468717"/>
            <a:ext cx="1302385" cy="359410"/>
          </a:xfrm>
          <a:prstGeom prst="rect">
            <a:avLst/>
          </a:prstGeom>
        </p:spPr>
      </p:pic>
      <p:pic>
        <p:nvPicPr>
          <p:cNvPr id="8" name="24知识过.eps" descr="id:2147487985;FounderCES"/>
          <p:cNvPicPr/>
          <p:nvPr/>
        </p:nvPicPr>
        <p:blipFill>
          <a:blip r:embed="rId3">
            <a:clrChange>
              <a:clrFrom>
                <a:srgbClr val="000000">
                  <a:alpha val="0"/>
                </a:srgbClr>
              </a:clrFrom>
              <a:clrTo>
                <a:srgbClr val="000000">
                  <a:alpha val="0"/>
                </a:srgbClr>
              </a:clrTo>
            </a:clrChange>
          </a:blip>
          <a:stretch>
            <a:fillRect/>
          </a:stretch>
        </p:blipFill>
        <p:spPr>
          <a:xfrm>
            <a:off x="2970689" y="738399"/>
            <a:ext cx="6249035" cy="539750"/>
          </a:xfrm>
          <a:prstGeom prst="rect">
            <a:avLst/>
          </a:prstGeom>
        </p:spPr>
      </p:pic>
      <p:sp>
        <p:nvSpPr>
          <p:cNvPr id="9" name="内容占位符 1"/>
          <p:cNvSpPr>
            <a:spLocks noGrp="1"/>
          </p:cNvSpPr>
          <p:nvPr>
            <p:ph idx="1"/>
          </p:nvPr>
        </p:nvSpPr>
        <p:spPr>
          <a:xfrm>
            <a:off x="360854" y="1325257"/>
            <a:ext cx="11485848" cy="2862322"/>
          </a:xfrm>
        </p:spPr>
        <p:txBody>
          <a:bodyPr/>
          <a:lstStyle/>
          <a:p>
            <a:pPr hangingPunct="0">
              <a:spcAft>
                <a:spcPts val="0"/>
              </a:spcAft>
              <a:tabLst>
                <a:tab pos="603123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农</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业区位因素</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农业生产活动</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）概念：人们利用土地的自然生产力，栽培植物或饲养动物等，</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获</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需</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品。</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）特点：</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地域性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季节性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周期性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4122039"/>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农业区位的含义</a:t>
            </a:r>
            <a:endPar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graphicFrame>
        <p:nvGraphicFramePr>
          <p:cNvPr id="6" name="表格 5"/>
          <p:cNvGraphicFramePr>
            <a:graphicFrameLocks noGrp="1"/>
          </p:cNvGraphicFramePr>
          <p:nvPr>
            <p:extLst>
              <p:ext uri="{D42A27DB-BD31-4B8C-83A1-F6EECF244321}">
                <p14:modId xmlns:p14="http://schemas.microsoft.com/office/powerpoint/2010/main" val="1736449363"/>
              </p:ext>
            </p:extLst>
          </p:nvPr>
        </p:nvGraphicFramePr>
        <p:xfrm>
          <a:off x="371517" y="4742396"/>
          <a:ext cx="11412321" cy="1676267"/>
        </p:xfrm>
        <a:graphic>
          <a:graphicData uri="http://schemas.openxmlformats.org/drawingml/2006/table">
            <a:tbl>
              <a:tblPr firstRow="1" firstCol="1" bandRow="1"/>
              <a:tblGrid>
                <a:gridCol w="2232249">
                  <a:extLst>
                    <a:ext uri="{9D8B030D-6E8A-4147-A177-3AD203B41FA5}">
                      <a16:colId xmlns:a16="http://schemas.microsoft.com/office/drawing/2014/main" val="1482244478"/>
                    </a:ext>
                  </a:extLst>
                </a:gridCol>
                <a:gridCol w="4516533">
                  <a:extLst>
                    <a:ext uri="{9D8B030D-6E8A-4147-A177-3AD203B41FA5}">
                      <a16:colId xmlns:a16="http://schemas.microsoft.com/office/drawing/2014/main" val="968496695"/>
                    </a:ext>
                  </a:extLst>
                </a:gridCol>
                <a:gridCol w="4663539">
                  <a:extLst>
                    <a:ext uri="{9D8B030D-6E8A-4147-A177-3AD203B41FA5}">
                      <a16:colId xmlns:a16="http://schemas.microsoft.com/office/drawing/2014/main" val="3344379830"/>
                    </a:ext>
                  </a:extLst>
                </a:gridCol>
              </a:tblGrid>
              <a:tr h="378231">
                <a:tc rowSpan="2">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农</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业区</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绝对区位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农业生产所选定的地理位置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2384" marR="5238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008080387"/>
                  </a:ext>
                </a:extLst>
              </a:tr>
              <a:tr h="275879">
                <a:tc vMerge="1">
                  <a:txBody>
                    <a:bodyPr/>
                    <a:lstStyle/>
                    <a:p>
                      <a:endParaRPr lang="zh-CN" altLang="en-US"/>
                    </a:p>
                  </a:txBody>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相对区位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农业生产与相关地理因素的关系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2384" marR="5238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682057930"/>
                  </a:ext>
                </a:extLst>
              </a:tr>
              <a:tr h="578987">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农业</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区位</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因素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影响一定地方农业生产选择的因素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2384" marR="5238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1394273395"/>
                  </a:ext>
                </a:extLst>
              </a:tr>
            </a:tbl>
          </a:graphicData>
        </a:graphic>
      </p:graphicFrame>
    </p:spTree>
    <p:extLst>
      <p:ext uri="{BB962C8B-B14F-4D97-AF65-F5344CB8AC3E}">
        <p14:creationId xmlns:p14="http://schemas.microsoft.com/office/powerpoint/2010/main" val="270935624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）考虑气候条件的影</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响</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2724514179"/>
              </p:ext>
            </p:extLst>
          </p:nvPr>
        </p:nvGraphicFramePr>
        <p:xfrm>
          <a:off x="423826" y="1447280"/>
          <a:ext cx="11377264" cy="3291840"/>
        </p:xfrm>
        <a:graphic>
          <a:graphicData uri="http://schemas.openxmlformats.org/drawingml/2006/table">
            <a:tbl>
              <a:tblPr firstRow="1" firstCol="1" bandRow="1"/>
              <a:tblGrid>
                <a:gridCol w="2844316">
                  <a:extLst>
                    <a:ext uri="{9D8B030D-6E8A-4147-A177-3AD203B41FA5}">
                      <a16:colId xmlns:a16="http://schemas.microsoft.com/office/drawing/2014/main" val="489649614"/>
                    </a:ext>
                  </a:extLst>
                </a:gridCol>
                <a:gridCol w="8532948">
                  <a:extLst>
                    <a:ext uri="{9D8B030D-6E8A-4147-A177-3AD203B41FA5}">
                      <a16:colId xmlns:a16="http://schemas.microsoft.com/office/drawing/2014/main" val="1697814042"/>
                    </a:ext>
                  </a:extLst>
                </a:gridCol>
              </a:tblGrid>
              <a:tr h="0">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农作物</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气候条件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307448911"/>
                  </a:ext>
                </a:extLst>
              </a:tr>
              <a:tr h="0">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甘蔗</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高温多雨的热带、亚热带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591058964"/>
                  </a:ext>
                </a:extLst>
              </a:tr>
              <a:tr h="0">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水热条件好</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雨热同期</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632745011"/>
                  </a:ext>
                </a:extLst>
              </a:tr>
              <a:tr h="0">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甜菜</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气候温凉的中温带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684505524"/>
                  </a:ext>
                </a:extLst>
              </a:tr>
              <a:tr h="0">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棉花</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光照充足、夏季高温</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64773115"/>
                  </a:ext>
                </a:extLst>
              </a:tr>
              <a:tr h="0">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苹果</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暖温带湿润、半湿润地区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469556349"/>
                  </a:ext>
                </a:extLst>
              </a:tr>
            </a:tbl>
          </a:graphicData>
        </a:graphic>
      </p:graphicFrame>
    </p:spTree>
    <p:extLst>
      <p:ext uri="{BB962C8B-B14F-4D97-AF65-F5344CB8AC3E}">
        <p14:creationId xmlns:p14="http://schemas.microsoft.com/office/powerpoint/2010/main" val="241745897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从微观尺度对小范围地区进行农业布</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局</a:t>
            </a:r>
            <a:endParaRPr lang="en-US" altLang="zh-CN" sz="1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进行局部地区农业区位选择时，应主要考虑以下几个方面：</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58a.jpg" descr="id:2147491829;FounderCES"/>
          <p:cNvPicPr/>
          <p:nvPr/>
        </p:nvPicPr>
        <p:blipFill>
          <a:blip r:embed="rId2"/>
          <a:stretch>
            <a:fillRect/>
          </a:stretch>
        </p:blipFill>
        <p:spPr>
          <a:xfrm>
            <a:off x="2350790" y="2132856"/>
            <a:ext cx="6788653" cy="4032448"/>
          </a:xfrm>
          <a:prstGeom prst="rect">
            <a:avLst/>
          </a:prstGeom>
        </p:spPr>
      </p:pic>
    </p:spTree>
    <p:extLst>
      <p:ext uri="{BB962C8B-B14F-4D97-AF65-F5344CB8AC3E}">
        <p14:creationId xmlns:p14="http://schemas.microsoft.com/office/powerpoint/2010/main" val="271719278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破疑典例2.eps" descr="id:2147490462;FounderCES"/>
          <p:cNvPicPr/>
          <p:nvPr/>
        </p:nvPicPr>
        <p:blipFill>
          <a:blip r:embed="rId2"/>
          <a:stretch>
            <a:fillRect/>
          </a:stretch>
        </p:blipFill>
        <p:spPr>
          <a:xfrm>
            <a:off x="478582" y="908720"/>
            <a:ext cx="1706936" cy="370265"/>
          </a:xfrm>
          <a:prstGeom prst="rect">
            <a:avLst/>
          </a:prstGeom>
        </p:spPr>
      </p:pic>
      <p:sp>
        <p:nvSpPr>
          <p:cNvPr id="9" name="内容占位符 1"/>
          <p:cNvSpPr>
            <a:spLocks noGrp="1"/>
          </p:cNvSpPr>
          <p:nvPr>
            <p:ph idx="1"/>
          </p:nvPr>
        </p:nvSpPr>
        <p:spPr>
          <a:xfrm>
            <a:off x="360854" y="746120"/>
            <a:ext cx="11485848" cy="1754326"/>
          </a:xfrm>
        </p:spPr>
        <p:txBody>
          <a:bodyPr/>
          <a:lstStyle/>
          <a:p>
            <a:pPr hangingPunct="0">
              <a:spcAft>
                <a:spcPts val="0"/>
              </a:spcAft>
              <a:tabLst>
                <a:tab pos="6031230"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浙</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江省山多地少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河网密布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湖泊众多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当地因地制宜发展农业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其中在地势低平的地区发展基塘农业。图</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为浙北丘陵区农业分布图</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为湖州桑基鱼塘景观图。</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据此完成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题。</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3"/>
          <a:stretch>
            <a:fillRect/>
          </a:stretch>
        </p:blipFill>
        <p:spPr>
          <a:xfrm>
            <a:off x="1558702" y="2708920"/>
            <a:ext cx="4680520" cy="2712791"/>
          </a:xfrm>
          <a:prstGeom prst="rect">
            <a:avLst/>
          </a:prstGeom>
        </p:spPr>
      </p:pic>
      <p:pic>
        <p:nvPicPr>
          <p:cNvPr id="3" name="图片 2"/>
          <p:cNvPicPr>
            <a:picLocks noChangeAspect="1"/>
          </p:cNvPicPr>
          <p:nvPr/>
        </p:nvPicPr>
        <p:blipFill>
          <a:blip r:embed="rId4"/>
          <a:stretch>
            <a:fillRect/>
          </a:stretch>
        </p:blipFill>
        <p:spPr>
          <a:xfrm>
            <a:off x="6887294" y="2708920"/>
            <a:ext cx="3769888" cy="2661847"/>
          </a:xfrm>
          <a:prstGeom prst="rect">
            <a:avLst/>
          </a:prstGeom>
        </p:spPr>
      </p:pic>
    </p:spTree>
    <p:extLst>
      <p:ext uri="{BB962C8B-B14F-4D97-AF65-F5344CB8AC3E}">
        <p14:creationId xmlns:p14="http://schemas.microsoft.com/office/powerpoint/2010/main" val="409875492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2"/>
          <a:stretch>
            <a:fillRect/>
          </a:stretch>
        </p:blipFill>
        <p:spPr>
          <a:xfrm>
            <a:off x="369480" y="4778012"/>
            <a:ext cx="8750062" cy="360040"/>
          </a:xfrm>
          <a:prstGeom prst="rect">
            <a:avLst/>
          </a:prstGeom>
        </p:spPr>
      </p:pic>
      <p:pic>
        <p:nvPicPr>
          <p:cNvPr id="16" name="图片 15"/>
          <p:cNvPicPr>
            <a:picLocks noChangeAspect="1"/>
          </p:cNvPicPr>
          <p:nvPr/>
        </p:nvPicPr>
        <p:blipFill>
          <a:blip r:embed="rId2"/>
          <a:stretch>
            <a:fillRect/>
          </a:stretch>
        </p:blipFill>
        <p:spPr>
          <a:xfrm>
            <a:off x="11368934" y="4238340"/>
            <a:ext cx="477768" cy="360040"/>
          </a:xfrm>
          <a:prstGeom prst="rect">
            <a:avLst/>
          </a:prstGeom>
        </p:spPr>
      </p:pic>
      <p:sp>
        <p:nvSpPr>
          <p:cNvPr id="3" name="内容占位符 1"/>
          <p:cNvSpPr>
            <a:spLocks noGrp="1"/>
          </p:cNvSpPr>
          <p:nvPr>
            <p:ph idx="1"/>
          </p:nvPr>
        </p:nvSpPr>
        <p:spPr>
          <a:xfrm>
            <a:off x="360854" y="746120"/>
            <a:ext cx="11485848" cy="2862322"/>
          </a:xfrm>
        </p:spPr>
        <p:txBody>
          <a:bodyPr/>
          <a:lstStyle/>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①②③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三地的农业生产布局最适宜的是（　　）</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麦地、茶园、经济林</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稻田、茶园、竹林</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稻田、茶园、苹果林</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花卉、甘蔗、茶</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园</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5" name="内容占位符 1"/>
          <p:cNvSpPr txBox="1">
            <a:spLocks/>
          </p:cNvSpPr>
          <p:nvPr/>
        </p:nvSpPr>
        <p:spPr bwMode="auto">
          <a:xfrm>
            <a:off x="360854" y="3497105"/>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p>
        </p:txBody>
      </p:sp>
      <p:pic>
        <p:nvPicPr>
          <p:cNvPr id="6" name="24答案.eps" descr="id:2147488080;FounderCES"/>
          <p:cNvPicPr/>
          <p:nvPr/>
        </p:nvPicPr>
        <p:blipFill>
          <a:blip r:embed="rId3"/>
          <a:stretch>
            <a:fillRect/>
          </a:stretch>
        </p:blipFill>
        <p:spPr>
          <a:xfrm>
            <a:off x="360854" y="3702320"/>
            <a:ext cx="807720" cy="287655"/>
          </a:xfrm>
          <a:prstGeom prst="rect">
            <a:avLst/>
          </a:prstGeom>
        </p:spPr>
      </p:pic>
      <p:pic>
        <p:nvPicPr>
          <p:cNvPr id="11" name="图片 10"/>
          <p:cNvPicPr>
            <a:picLocks noChangeAspect="1"/>
          </p:cNvPicPr>
          <p:nvPr/>
        </p:nvPicPr>
        <p:blipFill>
          <a:blip r:embed="rId4"/>
          <a:stretch>
            <a:fillRect/>
          </a:stretch>
        </p:blipFill>
        <p:spPr>
          <a:xfrm>
            <a:off x="3912258" y="1484784"/>
            <a:ext cx="4200383" cy="2434507"/>
          </a:xfrm>
          <a:prstGeom prst="rect">
            <a:avLst/>
          </a:prstGeom>
        </p:spPr>
      </p:pic>
      <p:pic>
        <p:nvPicPr>
          <p:cNvPr id="12" name="图片 11"/>
          <p:cNvPicPr>
            <a:picLocks noChangeAspect="1"/>
          </p:cNvPicPr>
          <p:nvPr/>
        </p:nvPicPr>
        <p:blipFill>
          <a:blip r:embed="rId5"/>
          <a:stretch>
            <a:fillRect/>
          </a:stretch>
        </p:blipFill>
        <p:spPr>
          <a:xfrm>
            <a:off x="8256657" y="1488625"/>
            <a:ext cx="3383165" cy="2388789"/>
          </a:xfrm>
          <a:prstGeom prst="rect">
            <a:avLst/>
          </a:prstGeom>
        </p:spPr>
      </p:pic>
      <p:sp>
        <p:nvSpPr>
          <p:cNvPr id="13" name="内容占位符 1"/>
          <p:cNvSpPr txBox="1">
            <a:spLocks/>
          </p:cNvSpPr>
          <p:nvPr/>
        </p:nvSpPr>
        <p:spPr bwMode="auto">
          <a:xfrm>
            <a:off x="360854" y="4073004"/>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江省位于南方亚热带地区，主要的粮食作物是水稻；苹果为暖温带水果；</a:t>
            </a:r>
            <a:r>
              <a:rPr lang="zh-CN" altLang="zh-CN" b="1">
                <a:latin typeface="Times New Roman" panose="02020603050405020304" pitchFamily="18" charset="0"/>
                <a:ea typeface="宋体" panose="02010600030101010101" pitchFamily="2" charset="-122"/>
                <a:cs typeface="Times New Roman" panose="02020603050405020304" pitchFamily="18" charset="0"/>
              </a:rPr>
              <a:t>甘蔗对热量要求高，主要分布在我国两广地区，浙江省较少分布。</a:t>
            </a:r>
            <a:r>
              <a:rPr lang="en-US" altLang="zh-CN" b="1">
                <a:solidFill>
                  <a:srgbClr val="000000"/>
                </a:solidFill>
                <a:latin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地海拔较低且地形平坦，靠近池塘，适合布局稻田；</a:t>
            </a:r>
            <a:r>
              <a:rPr lang="en-US" altLang="zh-CN" b="1">
                <a:solidFill>
                  <a:srgbClr val="000000"/>
                </a:solidFill>
                <a:latin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地位于山腰，有一定的坡度，适合布局茶园；</a:t>
            </a:r>
            <a:r>
              <a:rPr lang="en-US" altLang="zh-CN" b="1">
                <a:solidFill>
                  <a:srgbClr val="000000"/>
                </a:solidFill>
                <a:latin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地海拔更高，适合布局经济林，如毛竹。</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4" name="24解析.eps" descr="id:2147488087;FounderCES"/>
          <p:cNvPicPr/>
          <p:nvPr/>
        </p:nvPicPr>
        <p:blipFill>
          <a:blip r:embed="rId6"/>
          <a:stretch>
            <a:fillRect/>
          </a:stretch>
        </p:blipFill>
        <p:spPr>
          <a:xfrm>
            <a:off x="369480" y="4269593"/>
            <a:ext cx="807720" cy="287655"/>
          </a:xfrm>
          <a:prstGeom prst="rect">
            <a:avLst/>
          </a:prstGeom>
        </p:spPr>
      </p:pic>
    </p:spTree>
    <p:extLst>
      <p:ext uri="{BB962C8B-B14F-4D97-AF65-F5344CB8AC3E}">
        <p14:creationId xmlns:p14="http://schemas.microsoft.com/office/powerpoint/2010/main" val="4131771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746120"/>
            <a:ext cx="11485848" cy="2862322"/>
          </a:xfrm>
        </p:spPr>
        <p:txBody>
          <a:bodyPr/>
          <a:lstStyle/>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影响该区域农业布局的主导因素是（　　）</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气候</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劳动力</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地形</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市</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场</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5" name="内容占位符 1"/>
          <p:cNvSpPr txBox="1">
            <a:spLocks/>
          </p:cNvSpPr>
          <p:nvPr/>
        </p:nvSpPr>
        <p:spPr bwMode="auto">
          <a:xfrm>
            <a:off x="360854" y="3497105"/>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p>
        </p:txBody>
      </p:sp>
      <p:pic>
        <p:nvPicPr>
          <p:cNvPr id="6" name="24答案.eps" descr="id:2147488080;FounderCES"/>
          <p:cNvPicPr/>
          <p:nvPr/>
        </p:nvPicPr>
        <p:blipFill>
          <a:blip r:embed="rId2"/>
          <a:stretch>
            <a:fillRect/>
          </a:stretch>
        </p:blipFill>
        <p:spPr>
          <a:xfrm>
            <a:off x="360854" y="3676442"/>
            <a:ext cx="807720" cy="287655"/>
          </a:xfrm>
          <a:prstGeom prst="rect">
            <a:avLst/>
          </a:prstGeom>
        </p:spPr>
      </p:pic>
      <p:pic>
        <p:nvPicPr>
          <p:cNvPr id="8" name="图片 7"/>
          <p:cNvPicPr>
            <a:picLocks noChangeAspect="1"/>
          </p:cNvPicPr>
          <p:nvPr/>
        </p:nvPicPr>
        <p:blipFill>
          <a:blip r:embed="rId3"/>
          <a:stretch>
            <a:fillRect/>
          </a:stretch>
        </p:blipFill>
        <p:spPr>
          <a:xfrm>
            <a:off x="2710830" y="1475805"/>
            <a:ext cx="4200383" cy="2434507"/>
          </a:xfrm>
          <a:prstGeom prst="rect">
            <a:avLst/>
          </a:prstGeom>
        </p:spPr>
      </p:pic>
      <p:pic>
        <p:nvPicPr>
          <p:cNvPr id="10" name="图片 9"/>
          <p:cNvPicPr>
            <a:picLocks noChangeAspect="1"/>
          </p:cNvPicPr>
          <p:nvPr/>
        </p:nvPicPr>
        <p:blipFill>
          <a:blip r:embed="rId4"/>
          <a:stretch>
            <a:fillRect/>
          </a:stretch>
        </p:blipFill>
        <p:spPr>
          <a:xfrm>
            <a:off x="7055229" y="1479646"/>
            <a:ext cx="3383165" cy="2388789"/>
          </a:xfrm>
          <a:prstGeom prst="rect">
            <a:avLst/>
          </a:prstGeom>
        </p:spPr>
      </p:pic>
      <p:sp>
        <p:nvSpPr>
          <p:cNvPr id="11" name="内容占位符 1"/>
          <p:cNvSpPr txBox="1">
            <a:spLocks/>
          </p:cNvSpPr>
          <p:nvPr/>
        </p:nvSpPr>
        <p:spPr bwMode="auto">
          <a:xfrm>
            <a:off x="360854" y="4073004"/>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图可知，浙北丘陵区利用丘陵地形发展了立体农业，湖州在地势低平的地区发展基塘农业，主导因素均为地形，而不是气候、劳动力和市场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2" name="24解析.eps" descr="id:2147488087;FounderCES"/>
          <p:cNvPicPr/>
          <p:nvPr/>
        </p:nvPicPr>
        <p:blipFill>
          <a:blip r:embed="rId5"/>
          <a:stretch>
            <a:fillRect/>
          </a:stretch>
        </p:blipFill>
        <p:spPr>
          <a:xfrm>
            <a:off x="369480" y="4269593"/>
            <a:ext cx="807720" cy="287655"/>
          </a:xfrm>
          <a:prstGeom prst="rect">
            <a:avLst/>
          </a:prstGeom>
        </p:spPr>
      </p:pic>
    </p:spTree>
    <p:extLst>
      <p:ext uri="{BB962C8B-B14F-4D97-AF65-F5344CB8AC3E}">
        <p14:creationId xmlns:p14="http://schemas.microsoft.com/office/powerpoint/2010/main" val="3940210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37494"/>
            <a:ext cx="11485848" cy="3416320"/>
          </a:xfrm>
        </p:spPr>
        <p:txBody>
          <a:bodyPr/>
          <a:lstStyle/>
          <a:p>
            <a:pPr hangingPunct="0">
              <a:spcAft>
                <a:spcPts val="0"/>
              </a:spcAft>
              <a:tabLst>
                <a:tab pos="603123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特</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色农业</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含义</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特色农业就是将区域内独特的农业资源开发成区域内特有的名优产品，转化为特色商品的现代农业。特色农业是以追求最佳效益（即最大的经济效益和最优的生态效益、社会效益）和提高产品市场竞争力为目的。</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发展特色农业的意义</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5疑难点3.eps" descr="id:2147491871;FounderCES"/>
          <p:cNvPicPr/>
          <p:nvPr/>
        </p:nvPicPr>
        <p:blipFill>
          <a:blip r:embed="rId2"/>
          <a:stretch>
            <a:fillRect/>
          </a:stretch>
        </p:blipFill>
        <p:spPr>
          <a:xfrm>
            <a:off x="469956" y="882842"/>
            <a:ext cx="1368152" cy="410314"/>
          </a:xfrm>
          <a:prstGeom prst="rect">
            <a:avLst/>
          </a:prstGeom>
        </p:spPr>
      </p:pic>
      <p:graphicFrame>
        <p:nvGraphicFramePr>
          <p:cNvPr id="5" name="表格 4"/>
          <p:cNvGraphicFramePr>
            <a:graphicFrameLocks noGrp="1"/>
          </p:cNvGraphicFramePr>
          <p:nvPr>
            <p:extLst>
              <p:ext uri="{D42A27DB-BD31-4B8C-83A1-F6EECF244321}">
                <p14:modId xmlns:p14="http://schemas.microsoft.com/office/powerpoint/2010/main" val="2298449891"/>
              </p:ext>
            </p:extLst>
          </p:nvPr>
        </p:nvGraphicFramePr>
        <p:xfrm>
          <a:off x="406574" y="4094324"/>
          <a:ext cx="11440128" cy="2194560"/>
        </p:xfrm>
        <a:graphic>
          <a:graphicData uri="http://schemas.openxmlformats.org/drawingml/2006/table">
            <a:tbl>
              <a:tblPr firstRow="1" firstCol="1" bandRow="1"/>
              <a:tblGrid>
                <a:gridCol w="1539489">
                  <a:extLst>
                    <a:ext uri="{9D8B030D-6E8A-4147-A177-3AD203B41FA5}">
                      <a16:colId xmlns:a16="http://schemas.microsoft.com/office/drawing/2014/main" val="598567133"/>
                    </a:ext>
                  </a:extLst>
                </a:gridCol>
                <a:gridCol w="9900639">
                  <a:extLst>
                    <a:ext uri="{9D8B030D-6E8A-4147-A177-3AD203B41FA5}">
                      <a16:colId xmlns:a16="http://schemas.microsoft.com/office/drawing/2014/main" val="3839862683"/>
                    </a:ext>
                  </a:extLst>
                </a:gridCol>
              </a:tblGrid>
              <a:tr h="0">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生态效益</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促进废弃物综合利用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保护和改善农业生态环境</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促进农业可持续发展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342929108"/>
                  </a:ext>
                </a:extLst>
              </a:tr>
              <a:tr h="0">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经济效益</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充分合理地利用农业自然资源</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调整生产结构</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满足市场多样化需求</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增加农产品产出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提高农民收入</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445579125"/>
                  </a:ext>
                </a:extLst>
              </a:tr>
              <a:tr h="0">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社会效益</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增加就业机会</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138015476"/>
                  </a:ext>
                </a:extLst>
              </a:tr>
            </a:tbl>
          </a:graphicData>
        </a:graphic>
      </p:graphicFrame>
    </p:spTree>
    <p:extLst>
      <p:ext uri="{BB962C8B-B14F-4D97-AF65-F5344CB8AC3E}">
        <p14:creationId xmlns:p14="http://schemas.microsoft.com/office/powerpoint/2010/main" val="38087357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发展特色农业的措</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施</a:t>
            </a:r>
            <a:endPar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1829378193"/>
              </p:ext>
            </p:extLst>
          </p:nvPr>
        </p:nvGraphicFramePr>
        <p:xfrm>
          <a:off x="478582" y="1412776"/>
          <a:ext cx="11368120" cy="3840480"/>
        </p:xfrm>
        <a:graphic>
          <a:graphicData uri="http://schemas.openxmlformats.org/drawingml/2006/table">
            <a:tbl>
              <a:tblPr firstRow="1" firstCol="1" bandRow="1"/>
              <a:tblGrid>
                <a:gridCol w="1925759">
                  <a:extLst>
                    <a:ext uri="{9D8B030D-6E8A-4147-A177-3AD203B41FA5}">
                      <a16:colId xmlns:a16="http://schemas.microsoft.com/office/drawing/2014/main" val="1275725852"/>
                    </a:ext>
                  </a:extLst>
                </a:gridCol>
                <a:gridCol w="9442361">
                  <a:extLst>
                    <a:ext uri="{9D8B030D-6E8A-4147-A177-3AD203B41FA5}">
                      <a16:colId xmlns:a16="http://schemas.microsoft.com/office/drawing/2014/main" val="1176170871"/>
                    </a:ext>
                  </a:extLst>
                </a:gridCol>
              </a:tblGrid>
              <a:tr h="0">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提品质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发展农业技术</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培育优良品种</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提高产品产量和质量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004384499"/>
                  </a:ext>
                </a:extLst>
              </a:tr>
              <a:tr h="0">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深加工</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延长产业链</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提高附加值</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促进资源综合利用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77246463"/>
                  </a:ext>
                </a:extLst>
              </a:tr>
              <a:tr h="0">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树品牌</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加强营销</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开拓市场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提升品牌知名度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125859163"/>
                  </a:ext>
                </a:extLst>
              </a:tr>
              <a:tr h="0">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调结构</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调整农业生产结构</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开展多种经营</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沼气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974118573"/>
                  </a:ext>
                </a:extLst>
              </a:tr>
              <a:tr h="0">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强基建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加强农业基础设施建设</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改善农业生产条件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034357223"/>
                  </a:ext>
                </a:extLst>
              </a:tr>
              <a:tr h="0">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保环境</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改善农业生态环境</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535222719"/>
                  </a:ext>
                </a:extLst>
              </a:tr>
              <a:tr h="0">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扩规模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适当扩大生产规模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229903114"/>
                  </a:ext>
                </a:extLst>
              </a:tr>
            </a:tbl>
          </a:graphicData>
        </a:graphic>
      </p:graphicFrame>
    </p:spTree>
    <p:extLst>
      <p:ext uri="{BB962C8B-B14F-4D97-AF65-F5344CB8AC3E}">
        <p14:creationId xmlns:p14="http://schemas.microsoft.com/office/powerpoint/2010/main" val="406427499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18574"/>
            <a:ext cx="11485848" cy="576248"/>
          </a:xfrm>
        </p:spPr>
        <p:txBody>
          <a:bodyPr/>
          <a:lstStyle/>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特色农业类型及生产特</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点</a:t>
            </a:r>
            <a:endPar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3205663953"/>
              </p:ext>
            </p:extLst>
          </p:nvPr>
        </p:nvGraphicFramePr>
        <p:xfrm>
          <a:off x="381162" y="1377189"/>
          <a:ext cx="11402676" cy="4892040"/>
        </p:xfrm>
        <a:graphic>
          <a:graphicData uri="http://schemas.openxmlformats.org/drawingml/2006/table">
            <a:tbl>
              <a:tblPr firstRow="1" firstCol="1" bandRow="1"/>
              <a:tblGrid>
                <a:gridCol w="1609588">
                  <a:extLst>
                    <a:ext uri="{9D8B030D-6E8A-4147-A177-3AD203B41FA5}">
                      <a16:colId xmlns:a16="http://schemas.microsoft.com/office/drawing/2014/main" val="2477848504"/>
                    </a:ext>
                  </a:extLst>
                </a:gridCol>
                <a:gridCol w="9793088">
                  <a:extLst>
                    <a:ext uri="{9D8B030D-6E8A-4147-A177-3AD203B41FA5}">
                      <a16:colId xmlns:a16="http://schemas.microsoft.com/office/drawing/2014/main" val="2095925620"/>
                    </a:ext>
                  </a:extLst>
                </a:gridCol>
              </a:tblGrid>
              <a:tr h="348151">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主要类型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生产特点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8133" marR="1813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266708217"/>
                  </a:ext>
                </a:extLst>
              </a:tr>
              <a:tr h="522226">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河谷农业</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指在海拔较高的河谷地带出现的农业类型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一般沿河呈带状或条状分布。如雅鲁藏布江谷地、伊犁河谷地、黄河谷地、湟水谷地等都是重要的农业区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8133" marR="1813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700960227"/>
                  </a:ext>
                </a:extLst>
              </a:tr>
              <a:tr h="522226">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绿洲农业</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指干旱的荒漠地区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因为降水较少</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主要依靠地下水、河流水等水源</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呈孤岛状、带状或环状分布于河、湖沿岸或山麓地带等局部有水源灌溉区的农业</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8133" marR="1813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232479650"/>
                  </a:ext>
                </a:extLst>
              </a:tr>
              <a:tr h="522226">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灌溉农业</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50000"/>
                        </a:lnSpc>
                        <a:spcAft>
                          <a:spcPts val="0"/>
                        </a:spcAft>
                        <a:tabLst>
                          <a:tab pos="6031230" algn="l"/>
                        </a:tabLs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指在干旱、半干旱地区</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天然降水不能满足作物生长</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借助人工补给农田水分</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主要补给来源是地下水、河湖水、高山冰雪融水</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多以片状分布</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8133" marR="1813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883751532"/>
                  </a:ext>
                </a:extLst>
              </a:tr>
            </a:tbl>
          </a:graphicData>
        </a:graphic>
      </p:graphicFrame>
    </p:spTree>
    <p:extLst>
      <p:ext uri="{BB962C8B-B14F-4D97-AF65-F5344CB8AC3E}">
        <p14:creationId xmlns:p14="http://schemas.microsoft.com/office/powerpoint/2010/main" val="278264490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590952386"/>
              </p:ext>
            </p:extLst>
          </p:nvPr>
        </p:nvGraphicFramePr>
        <p:xfrm>
          <a:off x="381162" y="849208"/>
          <a:ext cx="11402676" cy="5532120"/>
        </p:xfrm>
        <a:graphic>
          <a:graphicData uri="http://schemas.openxmlformats.org/drawingml/2006/table">
            <a:tbl>
              <a:tblPr firstRow="1" firstCol="1" bandRow="1"/>
              <a:tblGrid>
                <a:gridCol w="1825612">
                  <a:extLst>
                    <a:ext uri="{9D8B030D-6E8A-4147-A177-3AD203B41FA5}">
                      <a16:colId xmlns:a16="http://schemas.microsoft.com/office/drawing/2014/main" val="2477848504"/>
                    </a:ext>
                  </a:extLst>
                </a:gridCol>
                <a:gridCol w="9577064">
                  <a:extLst>
                    <a:ext uri="{9D8B030D-6E8A-4147-A177-3AD203B41FA5}">
                      <a16:colId xmlns:a16="http://schemas.microsoft.com/office/drawing/2014/main" val="2095925620"/>
                    </a:ext>
                  </a:extLst>
                </a:gridCol>
              </a:tblGrid>
              <a:tr h="348151">
                <a:tc>
                  <a:txBody>
                    <a:bodyPr/>
                    <a:lstStyle/>
                    <a:p>
                      <a:pPr algn="ctr" hangingPunct="0">
                        <a:lnSpc>
                          <a:spcPct val="150000"/>
                        </a:lnSpc>
                        <a:spcAft>
                          <a:spcPts val="0"/>
                        </a:spcAft>
                        <a:tabLst>
                          <a:tab pos="6031230"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主要类型</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生产特点</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8133" marR="1813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266708217"/>
                  </a:ext>
                </a:extLst>
              </a:tr>
              <a:tr h="1740755">
                <a:tc>
                  <a:txBody>
                    <a:bodyPr/>
                    <a:lstStyle/>
                    <a:p>
                      <a:pPr algn="just" hangingPunct="0">
                        <a:lnSpc>
                          <a:spcPct val="15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立体农</a:t>
                      </a:r>
                      <a:r>
                        <a:rPr 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业</a:t>
                      </a:r>
                      <a:r>
                        <a:rPr lang="zh-CN" sz="22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层状农业</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利用光、热、水、肥、气等资源</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同时利用各种农作物在发育过程中的时间差和空间差</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在地下、水下、空中以及前后方同时或交互进行生产</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通过合理组装、粗细配套</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组成各种类型的多功能、多层次、多途径的高产优质生产系统</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来获得最大经济效益。</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立体农业的特点有集约</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集约经营土地</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高效</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充分挖掘土地、光能、水源、热量等自然资源的潜力</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同时提高人工辅助能的利用率和利用效率</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持续</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减少有害物质的残留</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提高农业环境和生态环境的质量</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增强农业后劲</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不断地提高土地</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水体</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生产力</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安全</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产品和环境安全</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8133" marR="1813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443877927"/>
                  </a:ext>
                </a:extLst>
              </a:tr>
              <a:tr h="870377">
                <a:tc>
                  <a:txBody>
                    <a:bodyPr/>
                    <a:lstStyle/>
                    <a:p>
                      <a:pPr algn="just" hangingPunct="0">
                        <a:lnSpc>
                          <a:spcPct val="15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智慧农</a:t>
                      </a:r>
                      <a:r>
                        <a:rPr 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业</a:t>
                      </a:r>
                      <a:r>
                        <a:rPr lang="zh-CN" sz="22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互联网农业</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指将物联网技术运用到传统农业中去</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运用传感器和软件</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通过移动平台或者电脑平台对农业生产进行控制</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使传统农业更具有</a:t>
                      </a:r>
                      <a:r>
                        <a:rPr lang="en-US" sz="22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智慧</a:t>
                      </a:r>
                      <a:r>
                        <a:rPr lang="en-US" sz="22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8133" marR="1813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352228018"/>
                  </a:ext>
                </a:extLst>
              </a:tr>
            </a:tbl>
          </a:graphicData>
        </a:graphic>
      </p:graphicFrame>
    </p:spTree>
    <p:extLst>
      <p:ext uri="{BB962C8B-B14F-4D97-AF65-F5344CB8AC3E}">
        <p14:creationId xmlns:p14="http://schemas.microsoft.com/office/powerpoint/2010/main" val="15239582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6031230"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智</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慧牧业是利用现代信息技术和智能化设备提升畜牧业生产效率和管理水平的行业。</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年西藏那曲比如县申报的比如亚贡牦牛成功入选第三批全国名特优新农产品名录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标志着比如县在智慧牧业建设和高质特色牧业发展方面取得了重要成果。亚贡牦牛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下图</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是青藏高原特有的牛种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其肉质鲜美。近年来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随着电商发展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亚贡牦牛肉制品销售范围不断扩大。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据此完成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题。</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破疑典例3.eps" descr="id:2147491902;FounderCES"/>
          <p:cNvPicPr/>
          <p:nvPr/>
        </p:nvPicPr>
        <p:blipFill>
          <a:blip r:embed="rId2"/>
          <a:stretch>
            <a:fillRect/>
          </a:stretch>
        </p:blipFill>
        <p:spPr>
          <a:xfrm>
            <a:off x="473960" y="908720"/>
            <a:ext cx="1706936" cy="370265"/>
          </a:xfrm>
          <a:prstGeom prst="rect">
            <a:avLst/>
          </a:prstGeom>
        </p:spPr>
      </p:pic>
      <p:pic>
        <p:nvPicPr>
          <p:cNvPr id="4" name="xb61.jpg" descr="id:2147491909;FounderCES"/>
          <p:cNvPicPr/>
          <p:nvPr/>
        </p:nvPicPr>
        <p:blipFill>
          <a:blip r:embed="rId3"/>
          <a:stretch>
            <a:fillRect/>
          </a:stretch>
        </p:blipFill>
        <p:spPr>
          <a:xfrm>
            <a:off x="4222998" y="3608442"/>
            <a:ext cx="4185675" cy="2772886"/>
          </a:xfrm>
          <a:prstGeom prst="rect">
            <a:avLst/>
          </a:prstGeom>
        </p:spPr>
      </p:pic>
    </p:spTree>
    <p:extLst>
      <p:ext uri="{BB962C8B-B14F-4D97-AF65-F5344CB8AC3E}">
        <p14:creationId xmlns:p14="http://schemas.microsoft.com/office/powerpoint/2010/main" val="25189569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043747"/>
          </a:xfrm>
        </p:spPr>
        <p:txBody>
          <a:bodyPr/>
          <a:lstStyle/>
          <a:p>
            <a:pPr hangingPunct="0">
              <a:spcAft>
                <a:spcPts val="0"/>
              </a:spcAft>
              <a:tabLst>
                <a:tab pos="6031230" algn="l"/>
              </a:tabLst>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农业区位因素</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）自然因素</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2668082155"/>
              </p:ext>
            </p:extLst>
          </p:nvPr>
        </p:nvGraphicFramePr>
        <p:xfrm>
          <a:off x="406574" y="1936967"/>
          <a:ext cx="11368118" cy="4425696"/>
        </p:xfrm>
        <a:graphic>
          <a:graphicData uri="http://schemas.openxmlformats.org/drawingml/2006/table">
            <a:tbl>
              <a:tblPr firstRow="1" firstCol="1" bandRow="1"/>
              <a:tblGrid>
                <a:gridCol w="648071">
                  <a:extLst>
                    <a:ext uri="{9D8B030D-6E8A-4147-A177-3AD203B41FA5}">
                      <a16:colId xmlns:a16="http://schemas.microsoft.com/office/drawing/2014/main" val="3765197111"/>
                    </a:ext>
                  </a:extLst>
                </a:gridCol>
                <a:gridCol w="1440160">
                  <a:extLst>
                    <a:ext uri="{9D8B030D-6E8A-4147-A177-3AD203B41FA5}">
                      <a16:colId xmlns:a16="http://schemas.microsoft.com/office/drawing/2014/main" val="303494358"/>
                    </a:ext>
                  </a:extLst>
                </a:gridCol>
                <a:gridCol w="5472608">
                  <a:extLst>
                    <a:ext uri="{9D8B030D-6E8A-4147-A177-3AD203B41FA5}">
                      <a16:colId xmlns:a16="http://schemas.microsoft.com/office/drawing/2014/main" val="3834980184"/>
                    </a:ext>
                  </a:extLst>
                </a:gridCol>
                <a:gridCol w="3807279">
                  <a:extLst>
                    <a:ext uri="{9D8B030D-6E8A-4147-A177-3AD203B41FA5}">
                      <a16:colId xmlns:a16="http://schemas.microsoft.com/office/drawing/2014/main" val="3388239783"/>
                    </a:ext>
                  </a:extLst>
                </a:gridCol>
              </a:tblGrid>
              <a:tr h="48850">
                <a:tc gridSpan="2">
                  <a:txBody>
                    <a:bodyPr/>
                    <a:lstStyle/>
                    <a:p>
                      <a:pPr algn="ctr" hangingPunct="0">
                        <a:lnSpc>
                          <a:spcPct val="120000"/>
                        </a:lnSpc>
                        <a:spcAft>
                          <a:spcPts val="0"/>
                        </a:spcAft>
                        <a:tabLst>
                          <a:tab pos="6031230"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因素</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xBody>
                    <a:bodyPr/>
                    <a:lstStyle/>
                    <a:p>
                      <a:endParaRPr lang="zh-CN" altLang="en-US"/>
                    </a:p>
                  </a:txBody>
                  <a:tcPr/>
                </a:tc>
                <a:tc>
                  <a:txBody>
                    <a:bodyPr/>
                    <a:lstStyle/>
                    <a:p>
                      <a:pPr algn="ctr" hangingPunct="0">
                        <a:lnSpc>
                          <a:spcPct val="120000"/>
                        </a:lnSpc>
                        <a:spcAft>
                          <a:spcPts val="0"/>
                        </a:spcAft>
                        <a:tabLst>
                          <a:tab pos="6031230"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影响</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5715" marR="1571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20000"/>
                        </a:lnSpc>
                        <a:spcAft>
                          <a:spcPts val="0"/>
                        </a:spcAft>
                        <a:tabLst>
                          <a:tab pos="6031230"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案例</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5715" marR="1571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4266110907"/>
                  </a:ext>
                </a:extLst>
              </a:tr>
              <a:tr h="48850">
                <a:tc rowSpan="3">
                  <a:txBody>
                    <a:bodyPr/>
                    <a:lstStyle/>
                    <a:p>
                      <a:pPr algn="ctr" hangingPunct="0">
                        <a:lnSpc>
                          <a:spcPct val="120000"/>
                        </a:lnSpc>
                        <a:spcAft>
                          <a:spcPts val="0"/>
                        </a:spcAft>
                        <a:tabLst>
                          <a:tab pos="6031230" algn="l"/>
                        </a:tabLst>
                      </a:pPr>
                      <a:r>
                        <a:rPr 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气候</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2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热量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3">
                  <a:txBody>
                    <a:bodyPr/>
                    <a:lstStyle/>
                    <a:p>
                      <a:pPr hangingPunct="0">
                        <a:lnSpc>
                          <a:spcPct val="12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不同生物的生长和繁殖</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要求不同的气候条件</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而气候条件具有明显的地域差异</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5715" marR="1571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3">
                  <a:txBody>
                    <a:bodyPr/>
                    <a:lstStyle/>
                    <a:p>
                      <a:pPr hangingPunct="0">
                        <a:lnSpc>
                          <a:spcPct val="12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我国柑橘种植主要分布在</a:t>
                      </a:r>
                      <a:r>
                        <a:rPr lang="zh-CN" sz="22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南方地区</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苹果种植主要分布在</a:t>
                      </a:r>
                      <a:r>
                        <a:rPr lang="zh-CN" sz="22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北方地区</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5715" marR="1571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523724983"/>
                  </a:ext>
                </a:extLst>
              </a:tr>
              <a:tr h="48850">
                <a:tc vMerge="1">
                  <a:txBody>
                    <a:bodyPr/>
                    <a:lstStyle/>
                    <a:p>
                      <a:endParaRPr lang="zh-CN" altLang="en-US"/>
                    </a:p>
                  </a:txBody>
                  <a:tcPr/>
                </a:tc>
                <a:tc>
                  <a:txBody>
                    <a:bodyPr/>
                    <a:lstStyle/>
                    <a:p>
                      <a:pPr algn="ctr" hangingPunct="0">
                        <a:lnSpc>
                          <a:spcPct val="12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光照</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xBody>
                    <a:bodyPr/>
                    <a:lstStyle/>
                    <a:p>
                      <a:endParaRPr lang="zh-CN" altLang="en-US"/>
                    </a:p>
                  </a:txBody>
                  <a:tcPr/>
                </a:tc>
                <a:tc vMerge="1">
                  <a:txBody>
                    <a:bodyPr/>
                    <a:lstStyle/>
                    <a:p>
                      <a:endParaRPr lang="zh-CN" altLang="en-US"/>
                    </a:p>
                  </a:txBody>
                  <a:tcPr/>
                </a:tc>
                <a:extLst>
                  <a:ext uri="{0D108BD9-81ED-4DB2-BD59-A6C34878D82A}">
                    <a16:rowId xmlns:a16="http://schemas.microsoft.com/office/drawing/2014/main" val="2029009483"/>
                  </a:ext>
                </a:extLst>
              </a:tr>
              <a:tr h="368445">
                <a:tc vMerge="1">
                  <a:txBody>
                    <a:bodyPr/>
                    <a:lstStyle/>
                    <a:p>
                      <a:endParaRPr lang="zh-CN" altLang="en-US"/>
                    </a:p>
                  </a:txBody>
                  <a:tcPr/>
                </a:tc>
                <a:tc>
                  <a:txBody>
                    <a:bodyPr/>
                    <a:lstStyle/>
                    <a:p>
                      <a:pPr algn="ctr" hangingPunct="0">
                        <a:lnSpc>
                          <a:spcPct val="12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降水</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xBody>
                    <a:bodyPr/>
                    <a:lstStyle/>
                    <a:p>
                      <a:endParaRPr lang="zh-CN" altLang="en-US"/>
                    </a:p>
                  </a:txBody>
                  <a:tcPr/>
                </a:tc>
                <a:tc vMerge="1">
                  <a:txBody>
                    <a:bodyPr/>
                    <a:lstStyle/>
                    <a:p>
                      <a:endParaRPr lang="zh-CN" altLang="en-US"/>
                    </a:p>
                  </a:txBody>
                  <a:tcPr/>
                </a:tc>
                <a:extLst>
                  <a:ext uri="{0D108BD9-81ED-4DB2-BD59-A6C34878D82A}">
                    <a16:rowId xmlns:a16="http://schemas.microsoft.com/office/drawing/2014/main" val="3230564588"/>
                  </a:ext>
                </a:extLst>
              </a:tr>
              <a:tr h="92111">
                <a:tc rowSpan="2">
                  <a:txBody>
                    <a:bodyPr/>
                    <a:lstStyle/>
                    <a:p>
                      <a:pPr algn="ctr" hangingPunct="0">
                        <a:lnSpc>
                          <a:spcPct val="120000"/>
                        </a:lnSpc>
                        <a:spcAft>
                          <a:spcPts val="0"/>
                        </a:spcAft>
                        <a:tabLst>
                          <a:tab pos="6031230" algn="l"/>
                        </a:tabLst>
                      </a:pPr>
                      <a:r>
                        <a:rPr 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水源</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2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充足</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2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可以灌溉</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农作物收成较有保证</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5715" marR="1571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2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河套平原</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5715" marR="1571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434613596"/>
                  </a:ext>
                </a:extLst>
              </a:tr>
              <a:tr h="92111">
                <a:tc vMerge="1">
                  <a:txBody>
                    <a:bodyPr/>
                    <a:lstStyle/>
                    <a:p>
                      <a:endParaRPr lang="zh-CN" altLang="en-US"/>
                    </a:p>
                  </a:txBody>
                  <a:tcPr/>
                </a:tc>
                <a:tc>
                  <a:txBody>
                    <a:bodyPr/>
                    <a:lstStyle/>
                    <a:p>
                      <a:pPr algn="ctr" hangingPunct="0">
                        <a:lnSpc>
                          <a:spcPct val="12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缺乏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2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不能灌溉</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且干旱</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不宜耕种</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5715" marR="1571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2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沙漠地区</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5715" marR="1571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612732049"/>
                  </a:ext>
                </a:extLst>
              </a:tr>
              <a:tr h="184223">
                <a:tc rowSpan="2">
                  <a:txBody>
                    <a:bodyPr/>
                    <a:lstStyle/>
                    <a:p>
                      <a:pPr algn="ctr" hangingPunct="0">
                        <a:lnSpc>
                          <a:spcPct val="120000"/>
                        </a:lnSpc>
                        <a:spcAft>
                          <a:spcPts val="0"/>
                        </a:spcAft>
                        <a:tabLst>
                          <a:tab pos="6031230" algn="l"/>
                        </a:tabLst>
                      </a:pPr>
                      <a:r>
                        <a:rPr 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地形</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2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平原</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2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地形平坦</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土层深厚</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适宜发展种植业</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5715" marR="1571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2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江西省千烟洲的</a:t>
                      </a:r>
                      <a:r>
                        <a:rPr lang="en-US" sz="22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缓坡</a:t>
                      </a:r>
                      <a:r>
                        <a:rPr lang="en-US" sz="22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5715" marR="1571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729606626"/>
                  </a:ext>
                </a:extLst>
              </a:tr>
              <a:tr h="230278">
                <a:tc vMerge="1">
                  <a:txBody>
                    <a:bodyPr/>
                    <a:lstStyle/>
                    <a:p>
                      <a:endParaRPr lang="zh-CN" altLang="en-US"/>
                    </a:p>
                  </a:txBody>
                  <a:tcPr/>
                </a:tc>
                <a:tc>
                  <a:txBody>
                    <a:bodyPr/>
                    <a:lstStyle/>
                    <a:p>
                      <a:pPr algn="just" hangingPunct="0">
                        <a:lnSpc>
                          <a:spcPct val="12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山地</a:t>
                      </a:r>
                      <a:r>
                        <a:rPr 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、丘</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陵</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2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地表起伏大</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耕作不便</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适宜发展林业或畜牧业</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5715" marR="1571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2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江西省千烟洲的</a:t>
                      </a:r>
                      <a:r>
                        <a:rPr lang="en-US" sz="22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丘上林草</a:t>
                      </a:r>
                      <a:r>
                        <a:rPr lang="en-US" sz="22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5715" marR="1571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611111884"/>
                  </a:ext>
                </a:extLst>
              </a:tr>
              <a:tr h="276334">
                <a:tc gridSpan="2">
                  <a:txBody>
                    <a:bodyPr/>
                    <a:lstStyle/>
                    <a:p>
                      <a:pPr algn="ctr" hangingPunct="0">
                        <a:lnSpc>
                          <a:spcPct val="12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土壤</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c>
                  <a:txBody>
                    <a:bodyPr/>
                    <a:lstStyle/>
                    <a:p>
                      <a:pPr hangingPunct="0">
                        <a:lnSpc>
                          <a:spcPct val="12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不同类型的土壤</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适宜生长不同的作物</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5715" marR="1571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2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东南丘陵</a:t>
                      </a:r>
                      <a:r>
                        <a:rPr lang="zh-CN" sz="22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酸性</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的红壤</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适宜种植</a:t>
                      </a:r>
                      <a:r>
                        <a:rPr lang="zh-CN" sz="22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茶树</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5715" marR="1571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367102388"/>
                  </a:ext>
                </a:extLst>
              </a:tr>
            </a:tbl>
          </a:graphicData>
        </a:graphic>
      </p:graphicFrame>
    </p:spTree>
    <p:extLst>
      <p:ext uri="{BB962C8B-B14F-4D97-AF65-F5344CB8AC3E}">
        <p14:creationId xmlns:p14="http://schemas.microsoft.com/office/powerpoint/2010/main" val="243803419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比如亚贡牦牛能成功入选全国名特优新农产品名录，主要得益于（　　）</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独特的自然环境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现代生态养殖模式</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发达的交通运输网络</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电商平台的推广</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1492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1492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p>
        </p:txBody>
      </p:sp>
      <p:sp>
        <p:nvSpPr>
          <p:cNvPr id="5" name="内容占位符 1"/>
          <p:cNvSpPr txBox="1">
            <a:spLocks/>
          </p:cNvSpPr>
          <p:nvPr/>
        </p:nvSpPr>
        <p:spPr bwMode="auto">
          <a:xfrm>
            <a:off x="360854" y="3497105"/>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p>
        </p:txBody>
      </p:sp>
      <p:pic>
        <p:nvPicPr>
          <p:cNvPr id="6" name="24答案.eps" descr="id:2147488080;FounderCES"/>
          <p:cNvPicPr/>
          <p:nvPr/>
        </p:nvPicPr>
        <p:blipFill>
          <a:blip r:embed="rId2"/>
          <a:stretch>
            <a:fillRect/>
          </a:stretch>
        </p:blipFill>
        <p:spPr>
          <a:xfrm>
            <a:off x="360854" y="3702320"/>
            <a:ext cx="807720" cy="287655"/>
          </a:xfrm>
          <a:prstGeom prst="rect">
            <a:avLst/>
          </a:prstGeom>
        </p:spPr>
      </p:pic>
      <p:pic>
        <p:nvPicPr>
          <p:cNvPr id="9" name="xb61.jpg" descr="id:2147491909;FounderCES"/>
          <p:cNvPicPr/>
          <p:nvPr/>
        </p:nvPicPr>
        <p:blipFill>
          <a:blip r:embed="rId3"/>
          <a:stretch>
            <a:fillRect/>
          </a:stretch>
        </p:blipFill>
        <p:spPr>
          <a:xfrm>
            <a:off x="7391350" y="1490193"/>
            <a:ext cx="3644899" cy="2414638"/>
          </a:xfrm>
          <a:prstGeom prst="rect">
            <a:avLst/>
          </a:prstGeom>
        </p:spPr>
      </p:pic>
    </p:spTree>
    <p:extLst>
      <p:ext uri="{BB962C8B-B14F-4D97-AF65-F5344CB8AC3E}">
        <p14:creationId xmlns:p14="http://schemas.microsoft.com/office/powerpoint/2010/main" val="4227255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76154" y="1988840"/>
            <a:ext cx="11470547" cy="360040"/>
          </a:xfrm>
          <a:prstGeom prst="rect">
            <a:avLst/>
          </a:prstGeom>
        </p:spPr>
      </p:pic>
      <p:pic>
        <p:nvPicPr>
          <p:cNvPr id="5" name="图片 4"/>
          <p:cNvPicPr>
            <a:picLocks noChangeAspect="1"/>
          </p:cNvPicPr>
          <p:nvPr/>
        </p:nvPicPr>
        <p:blipFill>
          <a:blip r:embed="rId2"/>
          <a:stretch>
            <a:fillRect/>
          </a:stretch>
        </p:blipFill>
        <p:spPr>
          <a:xfrm>
            <a:off x="396633" y="2564904"/>
            <a:ext cx="1234077" cy="360040"/>
          </a:xfrm>
          <a:prstGeom prst="rect">
            <a:avLst/>
          </a:prstGeom>
        </p:spPr>
      </p:pic>
      <p:pic>
        <p:nvPicPr>
          <p:cNvPr id="6" name="图片 5"/>
          <p:cNvPicPr>
            <a:picLocks noChangeAspect="1"/>
          </p:cNvPicPr>
          <p:nvPr/>
        </p:nvPicPr>
        <p:blipFill>
          <a:blip r:embed="rId2"/>
          <a:stretch>
            <a:fillRect/>
          </a:stretch>
        </p:blipFill>
        <p:spPr>
          <a:xfrm>
            <a:off x="10127654" y="1438797"/>
            <a:ext cx="1719047" cy="360040"/>
          </a:xfrm>
          <a:prstGeom prst="rect">
            <a:avLst/>
          </a:prstGeom>
        </p:spPr>
      </p:pic>
      <p:sp>
        <p:nvSpPr>
          <p:cNvPr id="2" name="内容占位符 1"/>
          <p:cNvSpPr>
            <a:spLocks noGrp="1"/>
          </p:cNvSpPr>
          <p:nvPr>
            <p:ph idx="1"/>
          </p:nvPr>
        </p:nvSpPr>
        <p:spPr>
          <a:xfrm>
            <a:off x="360854" y="746120"/>
            <a:ext cx="11485848" cy="3416320"/>
          </a:xfrm>
        </p:spPr>
        <p:txBody>
          <a:bodyPr/>
          <a:lstStyle/>
          <a:p>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如县地处青藏高原，独特的高原自然环境，如高海拔、低气温、优质牧草等，造就了亚贡牦牛独特的生长环境和肉质品质，这是其入选的重要基础；</a:t>
            </a:r>
            <a:r>
              <a:rPr lang="zh-CN" altLang="zh-CN" b="1">
                <a:latin typeface="Times New Roman" panose="02020603050405020304" pitchFamily="18" charset="0"/>
                <a:ea typeface="宋体" panose="02010600030101010101" pitchFamily="2" charset="-122"/>
                <a:cs typeface="Times New Roman" panose="02020603050405020304" pitchFamily="18" charset="0"/>
              </a:rPr>
              <a:t>智慧牧业采用现代生态养殖模式，提升了牦牛养殖的生产效率和管理水平，保证了产品的品质和特色，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利于入选全国名特优新农产品名录；交通运输网络发达并非比如亚贡牦牛入选全国名特优新农产品名录的主要原因，其入选更侧重于产品自身的特色和品质；电商平台推广主要是在产品入选后扩大其销售范围，而非入选的主要原因。</a:t>
            </a:r>
            <a:endParaRPr lang="zh-CN" altLang="en-US"/>
          </a:p>
        </p:txBody>
      </p:sp>
      <p:pic>
        <p:nvPicPr>
          <p:cNvPr id="3" name="24解析.eps" descr="id:2147488087;FounderCES"/>
          <p:cNvPicPr/>
          <p:nvPr/>
        </p:nvPicPr>
        <p:blipFill>
          <a:blip r:embed="rId3"/>
          <a:stretch>
            <a:fillRect/>
          </a:stretch>
        </p:blipFill>
        <p:spPr>
          <a:xfrm>
            <a:off x="360854" y="925457"/>
            <a:ext cx="807720" cy="287655"/>
          </a:xfrm>
          <a:prstGeom prst="rect">
            <a:avLst/>
          </a:prstGeom>
        </p:spPr>
      </p:pic>
      <p:pic>
        <p:nvPicPr>
          <p:cNvPr id="7" name="xb61.jpg" descr="id:2147491909;FounderCES"/>
          <p:cNvPicPr/>
          <p:nvPr/>
        </p:nvPicPr>
        <p:blipFill>
          <a:blip r:embed="rId4"/>
          <a:stretch>
            <a:fillRect/>
          </a:stretch>
        </p:blipFill>
        <p:spPr>
          <a:xfrm>
            <a:off x="3574926" y="4149080"/>
            <a:ext cx="3644899" cy="2414638"/>
          </a:xfrm>
          <a:prstGeom prst="rect">
            <a:avLst/>
          </a:prstGeom>
        </p:spPr>
      </p:pic>
    </p:spTree>
    <p:extLst>
      <p:ext uri="{BB962C8B-B14F-4D97-AF65-F5344CB8AC3E}">
        <p14:creationId xmlns:p14="http://schemas.microsoft.com/office/powerpoint/2010/main" val="76124075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比如县发展智慧牧业过程中，面临的主要挑战是（　　）</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当地经济落后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牧民资金不足 </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基础设施落后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影响产业发展</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电商平台竞争激烈</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销售难度大 </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市场需求不稳定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养殖规模受</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限</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5" name="内容占位符 1"/>
          <p:cNvSpPr txBox="1">
            <a:spLocks/>
          </p:cNvSpPr>
          <p:nvPr/>
        </p:nvSpPr>
        <p:spPr bwMode="auto">
          <a:xfrm>
            <a:off x="360854" y="3497105"/>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p>
        </p:txBody>
      </p:sp>
      <p:pic>
        <p:nvPicPr>
          <p:cNvPr id="6" name="24答案.eps" descr="id:2147488080;FounderCES"/>
          <p:cNvPicPr/>
          <p:nvPr/>
        </p:nvPicPr>
        <p:blipFill>
          <a:blip r:embed="rId2"/>
          <a:stretch>
            <a:fillRect/>
          </a:stretch>
        </p:blipFill>
        <p:spPr>
          <a:xfrm>
            <a:off x="360854" y="3702320"/>
            <a:ext cx="807720" cy="287655"/>
          </a:xfrm>
          <a:prstGeom prst="rect">
            <a:avLst/>
          </a:prstGeom>
        </p:spPr>
      </p:pic>
      <p:pic>
        <p:nvPicPr>
          <p:cNvPr id="9" name="xb61.jpg" descr="id:2147491909;FounderCES"/>
          <p:cNvPicPr/>
          <p:nvPr/>
        </p:nvPicPr>
        <p:blipFill>
          <a:blip r:embed="rId3"/>
          <a:stretch>
            <a:fillRect/>
          </a:stretch>
        </p:blipFill>
        <p:spPr>
          <a:xfrm>
            <a:off x="5879182" y="1399647"/>
            <a:ext cx="3919964" cy="2596860"/>
          </a:xfrm>
          <a:prstGeom prst="rect">
            <a:avLst/>
          </a:prstGeom>
        </p:spPr>
      </p:pic>
    </p:spTree>
    <p:extLst>
      <p:ext uri="{BB962C8B-B14F-4D97-AF65-F5344CB8AC3E}">
        <p14:creationId xmlns:p14="http://schemas.microsoft.com/office/powerpoint/2010/main" val="3882533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76155" y="2576530"/>
            <a:ext cx="7879292" cy="360040"/>
          </a:xfrm>
          <a:prstGeom prst="rect">
            <a:avLst/>
          </a:prstGeom>
        </p:spPr>
      </p:pic>
      <p:pic>
        <p:nvPicPr>
          <p:cNvPr id="6" name="图片 5"/>
          <p:cNvPicPr>
            <a:picLocks noChangeAspect="1"/>
          </p:cNvPicPr>
          <p:nvPr/>
        </p:nvPicPr>
        <p:blipFill>
          <a:blip r:embed="rId2"/>
          <a:stretch>
            <a:fillRect/>
          </a:stretch>
        </p:blipFill>
        <p:spPr>
          <a:xfrm>
            <a:off x="5735166" y="2026487"/>
            <a:ext cx="6111535" cy="360040"/>
          </a:xfrm>
          <a:prstGeom prst="rect">
            <a:avLst/>
          </a:prstGeom>
        </p:spPr>
      </p:pic>
      <p:sp>
        <p:nvSpPr>
          <p:cNvPr id="2" name="内容占位符 1"/>
          <p:cNvSpPr>
            <a:spLocks noGrp="1"/>
          </p:cNvSpPr>
          <p:nvPr>
            <p:ph idx="1"/>
          </p:nvPr>
        </p:nvSpPr>
        <p:spPr>
          <a:xfrm>
            <a:off x="360854" y="746120"/>
            <a:ext cx="11485848" cy="4454233"/>
          </a:xfrm>
        </p:spPr>
        <p:txBody>
          <a:bodyPr/>
          <a:lstStyle/>
          <a:p>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地经济落后，牧民资金不足确实是面临的问题之一，但发展智慧牧业更关键的是基础设施的支撑，资金问题可通过多种渠道解决，不是面临的主要挑战；智慧牧业依赖现代信息技术和智能化设备，</a:t>
            </a:r>
            <a:r>
              <a:rPr lang="zh-CN" altLang="zh-CN" b="1">
                <a:latin typeface="Times New Roman" panose="02020603050405020304" pitchFamily="18" charset="0"/>
                <a:ea typeface="宋体" panose="02010600030101010101" pitchFamily="2" charset="-122"/>
                <a:cs typeface="Times New Roman" panose="02020603050405020304" pitchFamily="18" charset="0"/>
              </a:rPr>
              <a:t>比如县地处青藏高原，基础设施落后，如网络覆盖不足、电力供应不稳定等，会严重影响产业发展，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发展智慧牧业过程中面临的主要挑战；电商平台竞争激烈并非比如县发展智慧牧业面临的主要挑战，其主要挑战在于自身产业发展的基础条件；牦牛产品有其市场需求，且材料未体现市场需求不稳定，养殖规模受限也不是发展</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智</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牧业面临的主要挑战。</a:t>
            </a:r>
            <a:endParaRPr lang="zh-CN" altLang="en-US"/>
          </a:p>
        </p:txBody>
      </p:sp>
      <p:pic>
        <p:nvPicPr>
          <p:cNvPr id="7" name="xb61.jpg" descr="id:2147491909;FounderCES"/>
          <p:cNvPicPr/>
          <p:nvPr/>
        </p:nvPicPr>
        <p:blipFill>
          <a:blip r:embed="rId3"/>
          <a:stretch>
            <a:fillRect/>
          </a:stretch>
        </p:blipFill>
        <p:spPr>
          <a:xfrm>
            <a:off x="6081314" y="4149133"/>
            <a:ext cx="3644899" cy="2414638"/>
          </a:xfrm>
          <a:prstGeom prst="rect">
            <a:avLst/>
          </a:prstGeom>
        </p:spPr>
      </p:pic>
      <p:pic>
        <p:nvPicPr>
          <p:cNvPr id="8" name="24解析.eps" descr="id:2147488087;FounderCES"/>
          <p:cNvPicPr/>
          <p:nvPr/>
        </p:nvPicPr>
        <p:blipFill>
          <a:blip r:embed="rId4"/>
          <a:stretch>
            <a:fillRect/>
          </a:stretch>
        </p:blipFill>
        <p:spPr>
          <a:xfrm>
            <a:off x="360854" y="925457"/>
            <a:ext cx="807720" cy="287655"/>
          </a:xfrm>
          <a:prstGeom prst="rect">
            <a:avLst/>
          </a:prstGeom>
        </p:spPr>
      </p:pic>
    </p:spTree>
    <p:extLst>
      <p:ext uri="{BB962C8B-B14F-4D97-AF65-F5344CB8AC3E}">
        <p14:creationId xmlns:p14="http://schemas.microsoft.com/office/powerpoint/2010/main" val="294676420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电商发展对比如县亚贡牦牛肉制品的影响有（　　）</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扩大销售市场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提高产品质</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量</a:t>
            </a:r>
            <a:r>
              <a:rPr lang="en-US" altLang="zh-CN" sz="1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增加销售渠道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提升品牌知名度</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021263"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.①②③</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021263"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.①②④</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021263"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.①③④</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021263"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②③④</a:t>
            </a:r>
          </a:p>
        </p:txBody>
      </p:sp>
      <p:sp>
        <p:nvSpPr>
          <p:cNvPr id="5" name="内容占位符 1"/>
          <p:cNvSpPr txBox="1">
            <a:spLocks/>
          </p:cNvSpPr>
          <p:nvPr/>
        </p:nvSpPr>
        <p:spPr bwMode="auto">
          <a:xfrm>
            <a:off x="360854" y="4131828"/>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p>
        </p:txBody>
      </p:sp>
      <p:pic>
        <p:nvPicPr>
          <p:cNvPr id="6" name="24答案.eps" descr="id:2147488080;FounderCES"/>
          <p:cNvPicPr/>
          <p:nvPr/>
        </p:nvPicPr>
        <p:blipFill>
          <a:blip r:embed="rId2"/>
          <a:stretch>
            <a:fillRect/>
          </a:stretch>
        </p:blipFill>
        <p:spPr>
          <a:xfrm>
            <a:off x="360854" y="4337043"/>
            <a:ext cx="807720" cy="287655"/>
          </a:xfrm>
          <a:prstGeom prst="rect">
            <a:avLst/>
          </a:prstGeom>
        </p:spPr>
      </p:pic>
      <p:pic>
        <p:nvPicPr>
          <p:cNvPr id="9" name="xb61.jpg" descr="id:2147491909;FounderCES"/>
          <p:cNvPicPr/>
          <p:nvPr/>
        </p:nvPicPr>
        <p:blipFill>
          <a:blip r:embed="rId3"/>
          <a:stretch>
            <a:fillRect/>
          </a:stretch>
        </p:blipFill>
        <p:spPr>
          <a:xfrm>
            <a:off x="4107595" y="2060848"/>
            <a:ext cx="3715803" cy="2461610"/>
          </a:xfrm>
          <a:prstGeom prst="rect">
            <a:avLst/>
          </a:prstGeom>
        </p:spPr>
      </p:pic>
    </p:spTree>
    <p:extLst>
      <p:ext uri="{BB962C8B-B14F-4D97-AF65-F5344CB8AC3E}">
        <p14:creationId xmlns:p14="http://schemas.microsoft.com/office/powerpoint/2010/main" val="2613341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76155" y="2576530"/>
            <a:ext cx="7879292" cy="360040"/>
          </a:xfrm>
          <a:prstGeom prst="rect">
            <a:avLst/>
          </a:prstGeom>
        </p:spPr>
      </p:pic>
      <p:pic>
        <p:nvPicPr>
          <p:cNvPr id="6" name="图片 5"/>
          <p:cNvPicPr>
            <a:picLocks noChangeAspect="1"/>
          </p:cNvPicPr>
          <p:nvPr/>
        </p:nvPicPr>
        <p:blipFill>
          <a:blip r:embed="rId2"/>
          <a:stretch>
            <a:fillRect/>
          </a:stretch>
        </p:blipFill>
        <p:spPr>
          <a:xfrm>
            <a:off x="5735166" y="2026487"/>
            <a:ext cx="6111535" cy="360040"/>
          </a:xfrm>
          <a:prstGeom prst="rect">
            <a:avLst/>
          </a:prstGeom>
        </p:spPr>
      </p:pic>
      <p:sp>
        <p:nvSpPr>
          <p:cNvPr id="2" name="内容占位符 1"/>
          <p:cNvSpPr>
            <a:spLocks noGrp="1"/>
          </p:cNvSpPr>
          <p:nvPr>
            <p:ph idx="1"/>
          </p:nvPr>
        </p:nvSpPr>
        <p:spPr>
          <a:xfrm>
            <a:off x="360854" y="746120"/>
            <a:ext cx="11485848" cy="2862322"/>
          </a:xfrm>
        </p:spPr>
        <p:txBody>
          <a:bodyPr/>
          <a:lstStyle/>
          <a:p>
            <a:pPr hangingPunct="0">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商打破了地域限制，能让比如县亚贡牦牛肉制品销售到更广泛的地区，扩大销售市场；电商发展主要是对销售环节产生影响，对产品质量的提高没有直接作用，产品质量提升主要依靠养殖和加工环节的技术改进等；电商为牦牛肉制品提供了新的销售途径，增加了销售渠道；通过电商平台的宣传和推广，能让更多的消费者了解比如县亚贡牦牛肉制品，提升品牌知名度。</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xb61.jpg" descr="id:2147491909;FounderCES"/>
          <p:cNvPicPr/>
          <p:nvPr/>
        </p:nvPicPr>
        <p:blipFill>
          <a:blip r:embed="rId3"/>
          <a:stretch>
            <a:fillRect/>
          </a:stretch>
        </p:blipFill>
        <p:spPr>
          <a:xfrm>
            <a:off x="4006974" y="3666894"/>
            <a:ext cx="3644899" cy="2414638"/>
          </a:xfrm>
          <a:prstGeom prst="rect">
            <a:avLst/>
          </a:prstGeom>
        </p:spPr>
      </p:pic>
      <p:pic>
        <p:nvPicPr>
          <p:cNvPr id="9" name="24解析.eps" descr="id:2147488087;FounderCES"/>
          <p:cNvPicPr/>
          <p:nvPr/>
        </p:nvPicPr>
        <p:blipFill>
          <a:blip r:embed="rId4"/>
          <a:stretch>
            <a:fillRect/>
          </a:stretch>
        </p:blipFill>
        <p:spPr>
          <a:xfrm>
            <a:off x="360854" y="925457"/>
            <a:ext cx="807720" cy="287655"/>
          </a:xfrm>
          <a:prstGeom prst="rect">
            <a:avLst/>
          </a:prstGeom>
        </p:spPr>
      </p:pic>
    </p:spTree>
    <p:extLst>
      <p:ext uri="{BB962C8B-B14F-4D97-AF65-F5344CB8AC3E}">
        <p14:creationId xmlns:p14="http://schemas.microsoft.com/office/powerpoint/2010/main" val="42473090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35200" y="836712"/>
            <a:ext cx="11511502" cy="1872208"/>
          </a:xfrm>
          <a:prstGeom prst="rect">
            <a:avLst/>
          </a:prstGeom>
        </p:spPr>
      </p:pic>
      <p:sp>
        <p:nvSpPr>
          <p:cNvPr id="4" name="内容占位符 1"/>
          <p:cNvSpPr txBox="1">
            <a:spLocks/>
          </p:cNvSpPr>
          <p:nvPr/>
        </p:nvSpPr>
        <p:spPr bwMode="auto">
          <a:xfrm>
            <a:off x="360854" y="836712"/>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照条件和热量条件</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3740">
              <a:spcAft>
                <a:spcPts val="0"/>
              </a:spcAft>
              <a:tabLst>
                <a:tab pos="6031230"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光照条件主要指太阳辐射的时间长短和强度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热量条件主要指气温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积温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的高低。太阳辐射强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气温未必高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光照条件好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热量条件不一定好。</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温馨提示.eps" descr="id:2147490808;FounderCES"/>
          <p:cNvPicPr/>
          <p:nvPr/>
        </p:nvPicPr>
        <p:blipFill>
          <a:blip r:embed="rId3"/>
          <a:stretch>
            <a:fillRect/>
          </a:stretch>
        </p:blipFill>
        <p:spPr>
          <a:xfrm>
            <a:off x="446809" y="969537"/>
            <a:ext cx="1903981" cy="374330"/>
          </a:xfrm>
          <a:prstGeom prst="rect">
            <a:avLst/>
          </a:prstGeom>
        </p:spPr>
      </p:pic>
    </p:spTree>
    <p:extLst>
      <p:ext uri="{BB962C8B-B14F-4D97-AF65-F5344CB8AC3E}">
        <p14:creationId xmlns:p14="http://schemas.microsoft.com/office/powerpoint/2010/main" val="3246010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）人文因素</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3167434974"/>
              </p:ext>
            </p:extLst>
          </p:nvPr>
        </p:nvGraphicFramePr>
        <p:xfrm>
          <a:off x="360854" y="1447280"/>
          <a:ext cx="11485848" cy="4937760"/>
        </p:xfrm>
        <a:graphic>
          <a:graphicData uri="http://schemas.openxmlformats.org/drawingml/2006/table">
            <a:tbl>
              <a:tblPr firstRow="1" firstCol="1" bandRow="1"/>
              <a:tblGrid>
                <a:gridCol w="837808">
                  <a:extLst>
                    <a:ext uri="{9D8B030D-6E8A-4147-A177-3AD203B41FA5}">
                      <a16:colId xmlns:a16="http://schemas.microsoft.com/office/drawing/2014/main" val="2486105949"/>
                    </a:ext>
                  </a:extLst>
                </a:gridCol>
                <a:gridCol w="4392488">
                  <a:extLst>
                    <a:ext uri="{9D8B030D-6E8A-4147-A177-3AD203B41FA5}">
                      <a16:colId xmlns:a16="http://schemas.microsoft.com/office/drawing/2014/main" val="2411500902"/>
                    </a:ext>
                  </a:extLst>
                </a:gridCol>
                <a:gridCol w="2232248">
                  <a:extLst>
                    <a:ext uri="{9D8B030D-6E8A-4147-A177-3AD203B41FA5}">
                      <a16:colId xmlns:a16="http://schemas.microsoft.com/office/drawing/2014/main" val="1219592511"/>
                    </a:ext>
                  </a:extLst>
                </a:gridCol>
                <a:gridCol w="4023304">
                  <a:extLst>
                    <a:ext uri="{9D8B030D-6E8A-4147-A177-3AD203B41FA5}">
                      <a16:colId xmlns:a16="http://schemas.microsoft.com/office/drawing/2014/main" val="160919122"/>
                    </a:ext>
                  </a:extLst>
                </a:gridCol>
              </a:tblGrid>
              <a:tr h="266233">
                <a:tc>
                  <a:txBody>
                    <a:bodyPr/>
                    <a:lstStyle/>
                    <a:p>
                      <a:pPr algn="ctr" hangingPunct="0">
                        <a:lnSpc>
                          <a:spcPct val="135000"/>
                        </a:lnSpc>
                        <a:spcAft>
                          <a:spcPts val="0"/>
                        </a:spcAft>
                        <a:tabLst>
                          <a:tab pos="6031230" algn="l"/>
                        </a:tabLs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因素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5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对农业生</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产的</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影响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5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典型举例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5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改造与变化对</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农业</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生产的影响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000142747"/>
                  </a:ext>
                </a:extLst>
              </a:tr>
              <a:tr h="532466">
                <a:tc>
                  <a:txBody>
                    <a:bodyPr/>
                    <a:lstStyle/>
                    <a:p>
                      <a:pPr algn="ctr" hangingPunct="0">
                        <a:lnSpc>
                          <a:spcPct val="135000"/>
                        </a:lnSpc>
                        <a:spcAft>
                          <a:spcPts val="0"/>
                        </a:spcAft>
                        <a:tabLst>
                          <a:tab pos="6031230"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市场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5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需求量和农产品价格决定农业生产的类型和规模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244" marR="924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5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城市周围的乡村地区发展乳畜业和园艺业</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244" marR="924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5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城市的发展影响农业生产经营的类型和规模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244" marR="924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81478905"/>
                  </a:ext>
                </a:extLst>
              </a:tr>
              <a:tr h="621211">
                <a:tc>
                  <a:txBody>
                    <a:bodyPr/>
                    <a:lstStyle/>
                    <a:p>
                      <a:pPr algn="ctr" hangingPunct="0">
                        <a:lnSpc>
                          <a:spcPct val="135000"/>
                        </a:lnSpc>
                        <a:spcAft>
                          <a:spcPts val="0"/>
                        </a:spcAft>
                        <a:tabLst>
                          <a:tab pos="6031230"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交通</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5000"/>
                        </a:lnSpc>
                        <a:spcAft>
                          <a:spcPts val="0"/>
                        </a:spcAft>
                        <a:tabLst>
                          <a:tab pos="6031230"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运输</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5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交通运输快捷</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可以节省农产品的运输、存储费用和运输时间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244" marR="924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5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荷兰成为世界鲜花基地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244" marR="924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5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交通运输条件改善</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农产品保鲜、冷藏技术的发展</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使市场影响的地域范围扩展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244" marR="924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741777058"/>
                  </a:ext>
                </a:extLst>
              </a:tr>
              <a:tr h="709955">
                <a:tc>
                  <a:txBody>
                    <a:bodyPr/>
                    <a:lstStyle/>
                    <a:p>
                      <a:pPr algn="ctr" hangingPunct="0">
                        <a:lnSpc>
                          <a:spcPct val="135000"/>
                        </a:lnSpc>
                        <a:spcAft>
                          <a:spcPts val="0"/>
                        </a:spcAft>
                        <a:tabLst>
                          <a:tab pos="6031230"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政策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5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政府制定的各项政策法规</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如税收办法等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都对农业生产有很大影响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244" marR="924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5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我国宏观调控下农业结构调整、区域化生产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244" marR="924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5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农业地域类型的转变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244" marR="924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838525128"/>
                  </a:ext>
                </a:extLst>
              </a:tr>
            </a:tbl>
          </a:graphicData>
        </a:graphic>
      </p:graphicFrame>
    </p:spTree>
    <p:extLst>
      <p:ext uri="{BB962C8B-B14F-4D97-AF65-F5344CB8AC3E}">
        <p14:creationId xmlns:p14="http://schemas.microsoft.com/office/powerpoint/2010/main" val="30761226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）人文因素</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2938176879"/>
              </p:ext>
            </p:extLst>
          </p:nvPr>
        </p:nvGraphicFramePr>
        <p:xfrm>
          <a:off x="360854" y="1412776"/>
          <a:ext cx="11485848" cy="4937760"/>
        </p:xfrm>
        <a:graphic>
          <a:graphicData uri="http://schemas.openxmlformats.org/drawingml/2006/table">
            <a:tbl>
              <a:tblPr firstRow="1" firstCol="1" bandRow="1"/>
              <a:tblGrid>
                <a:gridCol w="1125840">
                  <a:extLst>
                    <a:ext uri="{9D8B030D-6E8A-4147-A177-3AD203B41FA5}">
                      <a16:colId xmlns:a16="http://schemas.microsoft.com/office/drawing/2014/main" val="2486105949"/>
                    </a:ext>
                  </a:extLst>
                </a:gridCol>
                <a:gridCol w="2880320">
                  <a:extLst>
                    <a:ext uri="{9D8B030D-6E8A-4147-A177-3AD203B41FA5}">
                      <a16:colId xmlns:a16="http://schemas.microsoft.com/office/drawing/2014/main" val="2411500902"/>
                    </a:ext>
                  </a:extLst>
                </a:gridCol>
                <a:gridCol w="3168352">
                  <a:extLst>
                    <a:ext uri="{9D8B030D-6E8A-4147-A177-3AD203B41FA5}">
                      <a16:colId xmlns:a16="http://schemas.microsoft.com/office/drawing/2014/main" val="1219592511"/>
                    </a:ext>
                  </a:extLst>
                </a:gridCol>
                <a:gridCol w="4311336">
                  <a:extLst>
                    <a:ext uri="{9D8B030D-6E8A-4147-A177-3AD203B41FA5}">
                      <a16:colId xmlns:a16="http://schemas.microsoft.com/office/drawing/2014/main" val="160919122"/>
                    </a:ext>
                  </a:extLst>
                </a:gridCol>
              </a:tblGrid>
              <a:tr h="266233">
                <a:tc>
                  <a:txBody>
                    <a:bodyPr/>
                    <a:lstStyle/>
                    <a:p>
                      <a:pPr algn="ctr" hangingPunct="0">
                        <a:lnSpc>
                          <a:spcPct val="150000"/>
                        </a:lnSpc>
                        <a:spcAft>
                          <a:spcPts val="0"/>
                        </a:spcAft>
                        <a:tabLst>
                          <a:tab pos="6031230" algn="l"/>
                        </a:tabLs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因素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对农业生</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产的</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影响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典型举例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改造与变化对</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农业</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生产的影响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000142747"/>
                  </a:ext>
                </a:extLst>
              </a:tr>
              <a:tr h="976188">
                <a:tc>
                  <a:txBody>
                    <a:bodyPr/>
                    <a:lstStyle/>
                    <a:p>
                      <a:pPr algn="ctr" hangingPunct="0">
                        <a:lnSpc>
                          <a:spcPct val="150000"/>
                        </a:lnSpc>
                        <a:spcAft>
                          <a:spcPts val="0"/>
                        </a:spcAft>
                        <a:tabLst>
                          <a:tab pos="6031230"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科技</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科技进步对农业生产影响巨大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244" marR="924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橡胶种植北界的推移</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温室农业</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发达国家和发展中国家农业差距</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244" marR="924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通过培育良种、改良耕作制度等扩大农作物种植范围</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对不适宜农业生产的自然因素进行改造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244" marR="924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82576881"/>
                  </a:ext>
                </a:extLst>
              </a:tr>
              <a:tr h="1153677">
                <a:tc>
                  <a:txBody>
                    <a:bodyPr/>
                    <a:lstStyle/>
                    <a:p>
                      <a:pPr algn="ctr" hangingPunct="0">
                        <a:lnSpc>
                          <a:spcPct val="150000"/>
                        </a:lnSpc>
                        <a:spcAft>
                          <a:spcPts val="0"/>
                        </a:spcAft>
                        <a:tabLst>
                          <a:tab pos="6031230"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劳动力</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劳动力的数量、质量影响农业生产类型和经营方式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244" marR="924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发达国家劳动力数量少、素质高</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发展中国家则相反</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季风水田农业劳动力需求量大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244" marR="924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区域劳动力数量影响产品成本和农业地域类型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244" marR="924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21917412"/>
                  </a:ext>
                </a:extLst>
              </a:tr>
              <a:tr h="266233">
                <a:tc>
                  <a:txBody>
                    <a:bodyPr/>
                    <a:lstStyle/>
                    <a:p>
                      <a:pPr algn="ctr" hangingPunct="0">
                        <a:lnSpc>
                          <a:spcPct val="150000"/>
                        </a:lnSpc>
                        <a:spcAft>
                          <a:spcPts val="0"/>
                        </a:spcAft>
                        <a:tabLst>
                          <a:tab pos="6031230"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历史</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影响农业生产的类型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244" marR="924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亚洲水田农业</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244" marR="924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使农业生产结构转变缓慢或困难</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244" marR="924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967484871"/>
                  </a:ext>
                </a:extLst>
              </a:tr>
            </a:tbl>
          </a:graphicData>
        </a:graphic>
      </p:graphicFrame>
    </p:spTree>
    <p:extLst>
      <p:ext uri="{BB962C8B-B14F-4D97-AF65-F5344CB8AC3E}">
        <p14:creationId xmlns:p14="http://schemas.microsoft.com/office/powerpoint/2010/main" val="34189089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35200" y="836712"/>
            <a:ext cx="11511502" cy="4968552"/>
          </a:xfrm>
          <a:prstGeom prst="rect">
            <a:avLst/>
          </a:prstGeom>
        </p:spPr>
      </p:pic>
      <p:sp>
        <p:nvSpPr>
          <p:cNvPr id="4" name="内容占位符 1"/>
          <p:cNvSpPr txBox="1">
            <a:spLocks/>
          </p:cNvSpPr>
          <p:nvPr/>
        </p:nvSpPr>
        <p:spPr bwMode="auto">
          <a:xfrm>
            <a:off x="360854" y="836712"/>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分析农业区位因素需抓住关键因素</a:t>
            </a:r>
            <a:endParaRPr lang="zh-CN" altLang="zh-CN" sz="1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3740">
              <a:spcAft>
                <a:spcPts val="0"/>
              </a:spcAft>
              <a:tabLst>
                <a:tab pos="6031230" algn="l"/>
              </a:tabLs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从影响某种农业区位的众多因素中</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找出该种农业发展的关键区位因素。主要有以下三种类型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名师点睛.eps" descr="id:2147490504;FounderCES"/>
          <p:cNvPicPr/>
          <p:nvPr/>
        </p:nvPicPr>
        <p:blipFill>
          <a:blip r:embed="rId3"/>
          <a:stretch>
            <a:fillRect/>
          </a:stretch>
        </p:blipFill>
        <p:spPr>
          <a:xfrm>
            <a:off x="520464" y="908720"/>
            <a:ext cx="2046350" cy="478553"/>
          </a:xfrm>
          <a:prstGeom prst="rect">
            <a:avLst/>
          </a:prstGeom>
        </p:spPr>
      </p:pic>
      <p:sp>
        <p:nvSpPr>
          <p:cNvPr id="2" name="Rectangle 2"/>
          <p:cNvSpPr>
            <a:spLocks noChangeArrowheads="1"/>
          </p:cNvSpPr>
          <p:nvPr/>
        </p:nvSpPr>
        <p:spPr bwMode="auto">
          <a:xfrm>
            <a:off x="0" y="0"/>
            <a:ext cx="121904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5121" name="XB53.eps" descr="id:2147491702;FounderCE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14886" y="2238498"/>
            <a:ext cx="5761998" cy="3320846"/>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3"/>
          <p:cNvSpPr>
            <a:spLocks noChangeArrowheads="1"/>
          </p:cNvSpPr>
          <p:nvPr/>
        </p:nvSpPr>
        <p:spPr bwMode="auto">
          <a:xfrm>
            <a:off x="0" y="1895475"/>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Tree>
    <p:extLst>
      <p:ext uri="{BB962C8B-B14F-4D97-AF65-F5344CB8AC3E}">
        <p14:creationId xmlns:p14="http://schemas.microsoft.com/office/powerpoint/2010/main" val="11358808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r>
              <a:rPr lang="en-US" altLang="zh-CN" b="1">
                <a:solidFill>
                  <a:srgbClr val="000000"/>
                </a:solidFill>
                <a:latin typeface="Times New Roman" panose="02020603050405020304" pitchFamily="18" charset="0"/>
                <a:ea typeface="宋体" panose="02010600030101010101" pitchFamily="2" charset="-122"/>
              </a:rPr>
              <a:t>4</a:t>
            </a:r>
            <a:r>
              <a:rPr lang="en-US" altLang="zh-CN" b="1">
                <a:solidFill>
                  <a:srgbClr val="000000"/>
                </a:solidFill>
                <a:latin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农业区位选择的实质</a:t>
            </a:r>
            <a:endParaRPr lang="zh-CN" altLang="en-US"/>
          </a:p>
        </p:txBody>
      </p:sp>
      <p:pic>
        <p:nvPicPr>
          <p:cNvPr id="3" name="xb54.jpg" descr="id:2147491709;FounderCES"/>
          <p:cNvPicPr/>
          <p:nvPr/>
        </p:nvPicPr>
        <p:blipFill>
          <a:blip r:embed="rId2"/>
          <a:stretch>
            <a:fillRect/>
          </a:stretch>
        </p:blipFill>
        <p:spPr>
          <a:xfrm>
            <a:off x="3115446" y="1484784"/>
            <a:ext cx="5976664" cy="1254396"/>
          </a:xfrm>
          <a:prstGeom prst="rect">
            <a:avLst/>
          </a:prstGeom>
        </p:spPr>
      </p:pic>
    </p:spTree>
    <p:extLst>
      <p:ext uri="{BB962C8B-B14F-4D97-AF65-F5344CB8AC3E}">
        <p14:creationId xmlns:p14="http://schemas.microsoft.com/office/powerpoint/2010/main" val="15426449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知识点2.eps" descr="id:2147488015;FounderCES"/>
          <p:cNvPicPr/>
          <p:nvPr/>
        </p:nvPicPr>
        <p:blipFill>
          <a:blip r:embed="rId2"/>
          <a:stretch>
            <a:fillRect/>
          </a:stretch>
        </p:blipFill>
        <p:spPr>
          <a:xfrm>
            <a:off x="360854" y="889580"/>
            <a:ext cx="1354455" cy="359410"/>
          </a:xfrm>
          <a:prstGeom prst="rect">
            <a:avLst/>
          </a:prstGeom>
        </p:spPr>
      </p:pic>
      <p:sp>
        <p:nvSpPr>
          <p:cNvPr id="5" name="内容占位符 1"/>
          <p:cNvSpPr>
            <a:spLocks noGrp="1"/>
          </p:cNvSpPr>
          <p:nvPr>
            <p:ph idx="1"/>
          </p:nvPr>
        </p:nvSpPr>
        <p:spPr>
          <a:xfrm>
            <a:off x="360854" y="746120"/>
            <a:ext cx="11485848" cy="2308324"/>
          </a:xfrm>
        </p:spPr>
        <p:txBody>
          <a:bodyPr/>
          <a:lstStyle/>
          <a:p>
            <a:pPr hangingPunct="0">
              <a:spcAft>
                <a:spcPts val="0"/>
              </a:spcAft>
              <a:tabLst>
                <a:tab pos="603123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农</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业区位因素的变化</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自然因素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：与人文因素相比，自然因素相对</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稳定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人文因素不断发展变化</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）市场的变化（影响最为直接）</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kd194.jpg" descr="id:2147491723;FounderCES"/>
          <p:cNvPicPr/>
          <p:nvPr/>
        </p:nvPicPr>
        <p:blipFill>
          <a:blip r:embed="rId3"/>
          <a:stretch>
            <a:fillRect/>
          </a:stretch>
        </p:blipFill>
        <p:spPr>
          <a:xfrm>
            <a:off x="2926854" y="3212976"/>
            <a:ext cx="5676355" cy="1944216"/>
          </a:xfrm>
          <a:prstGeom prst="rect">
            <a:avLst/>
          </a:prstGeom>
        </p:spPr>
      </p:pic>
    </p:spTree>
    <p:extLst>
      <p:ext uri="{BB962C8B-B14F-4D97-AF65-F5344CB8AC3E}">
        <p14:creationId xmlns:p14="http://schemas.microsoft.com/office/powerpoint/2010/main" val="3903910544"/>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497</TotalTime>
  <Words>4252</Words>
  <Application>Microsoft Office PowerPoint</Application>
  <PresentationFormat>自定义</PresentationFormat>
  <Paragraphs>213</Paragraphs>
  <Slides>35</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35</vt:i4>
      </vt:variant>
    </vt:vector>
  </HeadingPairs>
  <TitlesOfParts>
    <vt:vector size="44" baseType="lpstr">
      <vt:lpstr>Calibri</vt:lpstr>
      <vt:lpstr>仿宋</vt:lpstr>
      <vt:lpstr>黑体</vt:lpstr>
      <vt:lpstr>楷体</vt:lpstr>
      <vt:lpstr>宋体</vt:lpstr>
      <vt:lpstr>微软雅黑</vt:lpstr>
      <vt:lpstr>Arial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442</cp:revision>
  <dcterms:created xsi:type="dcterms:W3CDTF">2020-11-06T05:24:00Z</dcterms:created>
  <dcterms:modified xsi:type="dcterms:W3CDTF">2025-09-29T08:09:30Z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